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8" r:id="rId3"/>
    <p:sldId id="259" r:id="rId4"/>
    <p:sldId id="283" r:id="rId5"/>
    <p:sldId id="261" r:id="rId6"/>
    <p:sldId id="262" r:id="rId7"/>
    <p:sldId id="263" r:id="rId8"/>
    <p:sldId id="280" r:id="rId9"/>
    <p:sldId id="295" r:id="rId10"/>
    <p:sldId id="296" r:id="rId11"/>
    <p:sldId id="256" r:id="rId12"/>
    <p:sldId id="286" r:id="rId13"/>
    <p:sldId id="285" r:id="rId14"/>
    <p:sldId id="290" r:id="rId15"/>
    <p:sldId id="291" r:id="rId16"/>
    <p:sldId id="264" r:id="rId17"/>
    <p:sldId id="307" r:id="rId18"/>
    <p:sldId id="308" r:id="rId19"/>
    <p:sldId id="288" r:id="rId20"/>
    <p:sldId id="287" r:id="rId21"/>
    <p:sldId id="265" r:id="rId22"/>
    <p:sldId id="284" r:id="rId23"/>
    <p:sldId id="298" r:id="rId24"/>
    <p:sldId id="257" r:id="rId25"/>
    <p:sldId id="302" r:id="rId26"/>
    <p:sldId id="303" r:id="rId27"/>
    <p:sldId id="304" r:id="rId28"/>
    <p:sldId id="266" r:id="rId29"/>
    <p:sldId id="305" r:id="rId30"/>
    <p:sldId id="267" r:id="rId31"/>
    <p:sldId id="311" r:id="rId32"/>
    <p:sldId id="300" r:id="rId33"/>
    <p:sldId id="301" r:id="rId34"/>
    <p:sldId id="293" r:id="rId35"/>
    <p:sldId id="289" r:id="rId36"/>
    <p:sldId id="309" r:id="rId37"/>
    <p:sldId id="310" r:id="rId38"/>
    <p:sldId id="299" r:id="rId39"/>
    <p:sldId id="273" r:id="rId40"/>
    <p:sldId id="272" r:id="rId41"/>
    <p:sldId id="271" r:id="rId42"/>
    <p:sldId id="270" r:id="rId43"/>
    <p:sldId id="269" r:id="rId44"/>
    <p:sldId id="277" r:id="rId45"/>
    <p:sldId id="276" r:id="rId46"/>
  </p:sldIdLst>
  <p:sldSz cx="9144000" cy="6858000" type="screen4x3"/>
  <p:notesSz cx="6858000" cy="9144000"/>
  <p:defaultTextStyle>
    <a:defPPr>
      <a:defRPr lang="pl-PL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29447BC-15BB-48F2-9431-7490E84A7355}">
          <p14:sldIdLst>
            <p14:sldId id="279"/>
            <p14:sldId id="258"/>
            <p14:sldId id="259"/>
            <p14:sldId id="283"/>
            <p14:sldId id="261"/>
            <p14:sldId id="262"/>
            <p14:sldId id="263"/>
            <p14:sldId id="280"/>
            <p14:sldId id="295"/>
            <p14:sldId id="296"/>
            <p14:sldId id="256"/>
            <p14:sldId id="286"/>
            <p14:sldId id="285"/>
            <p14:sldId id="290"/>
            <p14:sldId id="291"/>
            <p14:sldId id="264"/>
            <p14:sldId id="307"/>
            <p14:sldId id="308"/>
            <p14:sldId id="288"/>
            <p14:sldId id="287"/>
            <p14:sldId id="265"/>
            <p14:sldId id="284"/>
            <p14:sldId id="298"/>
            <p14:sldId id="257"/>
            <p14:sldId id="302"/>
            <p14:sldId id="303"/>
            <p14:sldId id="304"/>
            <p14:sldId id="266"/>
            <p14:sldId id="305"/>
            <p14:sldId id="267"/>
            <p14:sldId id="311"/>
            <p14:sldId id="300"/>
            <p14:sldId id="301"/>
            <p14:sldId id="293"/>
            <p14:sldId id="289"/>
            <p14:sldId id="309"/>
            <p14:sldId id="310"/>
            <p14:sldId id="299"/>
            <p14:sldId id="273"/>
            <p14:sldId id="272"/>
            <p14:sldId id="271"/>
            <p14:sldId id="270"/>
            <p14:sldId id="269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4623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98"/>
        <p:guide pos="2880"/>
      </p:guideLst>
    </p:cSldViewPr>
  </p:slideViewPr>
  <p:outlineViewPr>
    <p:cViewPr>
      <p:scale>
        <a:sx n="33" d="100"/>
        <a:sy n="33" d="100"/>
      </p:scale>
      <p:origin x="240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2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Kliknij, aby edytować style wzorca tekstu</a:t>
            </a:r>
          </a:p>
          <a:p>
            <a:pPr lvl="1"/>
            <a:r>
              <a:rPr dirty="0"/>
              <a:t>Drugi poziom</a:t>
            </a:r>
          </a:p>
          <a:p>
            <a:pPr lvl="2"/>
            <a:r>
              <a:rPr dirty="0"/>
              <a:t>Trzeci poziom</a:t>
            </a:r>
          </a:p>
          <a:p>
            <a:pPr lvl="3"/>
            <a:r>
              <a:rPr dirty="0"/>
              <a:t>Czwarty poziom</a:t>
            </a:r>
          </a:p>
          <a:p>
            <a:pPr lvl="4"/>
            <a:r>
              <a:rPr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DBBF8-E3CE-4D5B-9501-97EE179DDB7B}" type="datetimeFigureOut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19.03.2025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l-PL" dirty="0"/>
              <a:pPr lvl="0" eaLnBrk="1" hangingPunct="1">
                <a:buNone/>
              </a:p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orskiewedrowki.blogspot.com/2020/08/korona-4-pogorzy-roznowskie-2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znan.pzd.pl/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qsimple/472456513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FC33AB1-4F13-C546-D9E3-155329E66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850900" dir="540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pl-PL" b="1" spc="30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Polski Związek Działkowców</a:t>
            </a:r>
            <a:br>
              <a:rPr lang="pl-PL" b="1" spc="30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pl-PL" b="1" spc="25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Okręgowa Komisja Rewizyjna w Poznaniu</a:t>
            </a:r>
            <a:br>
              <a:rPr lang="pl-PL" b="1" spc="25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pPr lvl="0"/>
            <a:r>
              <a:rPr lang="pl-PL" b="1" dirty="0">
                <a:solidFill>
                  <a:schemeClr val="tx1"/>
                </a:solidFill>
                <a:ea typeface="SimSun" pitchFamily="2" charset="-122"/>
              </a:rPr>
              <a:t>Szkolenia komisji rewizyjnych ROD przed walnymi zebraniami/konferencjami delegatów w roku 2025 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76F45B-CFDD-457E-C8D6-146066D0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9" y="5233824"/>
            <a:ext cx="212760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C2C8A25-8268-548D-D707-0898FD5F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77929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5"/>
          <p:cNvSpPr txBox="1">
            <a:spLocks noChangeArrowheads="1"/>
          </p:cNvSpPr>
          <p:nvPr/>
        </p:nvSpPr>
        <p:spPr bwMode="auto">
          <a:xfrm>
            <a:off x="357188" y="500063"/>
            <a:ext cx="8286750" cy="5170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RACHUNEK  ZYSKÓW  I  STRAT (wersja plan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zatwierdony na walnym zebraniu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) - należy sprawdzić:</a:t>
            </a:r>
          </a:p>
          <a:p>
            <a:pPr algn="just">
              <a:buChar char="-"/>
            </a:pP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</a:rPr>
              <a:t>rzetelność klasyfikacji i prawidłowość dekretacji dokumentów   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  operacji gospodarczych,</a:t>
            </a:r>
          </a:p>
          <a:p>
            <a:pPr algn="just">
              <a:buChar char="-"/>
            </a:pPr>
            <a:r>
              <a:rPr sz="2400" b="1" dirty="0">
                <a:latin typeface="Calibri" panose="020F0502020204030204" pitchFamily="34" charset="0"/>
              </a:rPr>
              <a:t> prawidłowość przychodów ze składki członkowskiej</a:t>
            </a:r>
            <a:r>
              <a:rPr lang="pl-PL" sz="2400" b="1" dirty="0">
                <a:latin typeface="Calibri" panose="020F0502020204030204" pitchFamily="34" charset="0"/>
              </a:rPr>
              <a:t> i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 err="1">
                <a:latin typeface="Calibri" panose="020F0502020204030204" pitchFamily="34" charset="0"/>
              </a:rPr>
              <a:t>opłat</a:t>
            </a:r>
            <a:r>
              <a:rPr lang="pl-PL" sz="2400" b="1" dirty="0">
                <a:latin typeface="Calibri" panose="020F0502020204030204" pitchFamily="34" charset="0"/>
              </a:rPr>
              <a:t>y</a:t>
            </a:r>
            <a:r>
              <a:rPr sz="2400" b="1" dirty="0">
                <a:latin typeface="Calibri" panose="020F0502020204030204" pitchFamily="34" charset="0"/>
              </a:rPr>
              <a:t>   </a:t>
            </a:r>
          </a:p>
          <a:p>
            <a:pPr algn="just"/>
            <a:r>
              <a:rPr lang="pl-PL" sz="2400" b="1" dirty="0">
                <a:latin typeface="Calibri" panose="020F0502020204030204" pitchFamily="34" charset="0"/>
              </a:rPr>
              <a:t>  </a:t>
            </a:r>
            <a:r>
              <a:rPr sz="2400" b="1" dirty="0" err="1">
                <a:latin typeface="Calibri" panose="020F0502020204030204" pitchFamily="34" charset="0"/>
              </a:rPr>
              <a:t>ogrodow</a:t>
            </a:r>
            <a:r>
              <a:rPr lang="pl-PL" sz="2400" b="1" dirty="0">
                <a:latin typeface="Calibri" panose="020F0502020204030204" pitchFamily="34" charset="0"/>
              </a:rPr>
              <a:t>ej (</a:t>
            </a:r>
            <a:r>
              <a:rPr sz="2400" b="1" dirty="0">
                <a:latin typeface="Calibri" panose="020F0502020204030204" pitchFamily="34" charset="0"/>
              </a:rPr>
              <a:t>bez opłaty energetycznej, </a:t>
            </a:r>
            <a:r>
              <a:rPr sz="2400" b="1" dirty="0" err="1">
                <a:latin typeface="Calibri" panose="020F0502020204030204" pitchFamily="34" charset="0"/>
              </a:rPr>
              <a:t>wodne</a:t>
            </a:r>
            <a:r>
              <a:rPr lang="pl-PL" sz="2400" b="1" dirty="0">
                <a:latin typeface="Calibri" panose="020F0502020204030204" pitchFamily="34" charset="0"/>
              </a:rPr>
              <a:t>j i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 err="1">
                <a:latin typeface="Calibri" panose="020F0502020204030204" pitchFamily="34" charset="0"/>
              </a:rPr>
              <a:t>śmieciowej</a:t>
            </a:r>
            <a:r>
              <a:rPr lang="pl-PL" sz="2400" b="1" dirty="0">
                <a:latin typeface="Calibri" panose="020F0502020204030204" pitchFamily="34" charset="0"/>
              </a:rPr>
              <a:t>  </a:t>
            </a:r>
          </a:p>
          <a:p>
            <a:pPr algn="just"/>
            <a:r>
              <a:rPr lang="pl-PL" sz="2400" b="1" dirty="0">
                <a:latin typeface="Calibri" panose="020F0502020204030204" pitchFamily="34" charset="0"/>
              </a:rPr>
              <a:t>  oraz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 err="1">
                <a:latin typeface="Calibri" panose="020F0502020204030204" pitchFamily="34" charset="0"/>
              </a:rPr>
              <a:t>partycypacj</a:t>
            </a:r>
            <a:r>
              <a:rPr lang="pl-PL" sz="2400" b="1" dirty="0">
                <a:latin typeface="Calibri" panose="020F0502020204030204" pitchFamily="34" charset="0"/>
              </a:rPr>
              <a:t>i</a:t>
            </a:r>
            <a:r>
              <a:rPr sz="2400" b="1" dirty="0">
                <a:latin typeface="Calibri" panose="020F0502020204030204" pitchFamily="34" charset="0"/>
              </a:rPr>
              <a:t> dla jednostki  terenowej</a:t>
            </a:r>
            <a:r>
              <a:rPr lang="pl-PL" sz="2400" b="1" dirty="0">
                <a:latin typeface="Calibri" panose="020F0502020204030204" pitchFamily="34" charset="0"/>
              </a:rPr>
              <a:t>i </a:t>
            </a:r>
            <a:r>
              <a:rPr lang="pl-PL" sz="2400" b="1" dirty="0" err="1">
                <a:latin typeface="Calibri" panose="020F0502020204030204" pitchFamily="34" charset="0"/>
              </a:rPr>
              <a:t>i</a:t>
            </a:r>
            <a:r>
              <a:rPr lang="pl-PL" sz="2400" b="1" dirty="0">
                <a:latin typeface="Calibri" panose="020F0502020204030204" pitchFamily="34" charset="0"/>
              </a:rPr>
              <a:t> krajowej)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</a:t>
            </a:r>
          </a:p>
          <a:p>
            <a:pPr algn="just">
              <a:buNone/>
            </a:pP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ściągalność składki członkowskiej i opłat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y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ogrodow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ej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ma </a:t>
            </a:r>
          </a:p>
          <a:p>
            <a:pPr algn="just">
              <a:buNone/>
            </a:pP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zasadniczy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wpływ na wynik finansowy przychodów,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prawidłowe ujęcie kosztów działalności statutowej i kosztów  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  </a:t>
            </a:r>
            <a:r>
              <a:rPr sz="2400" b="1" dirty="0" err="1">
                <a:latin typeface="Calibri" panose="020F0502020204030204" pitchFamily="34" charset="0"/>
              </a:rPr>
              <a:t>administracyjnych</a:t>
            </a:r>
            <a:r>
              <a:rPr lang="pl-PL" sz="2400" b="1" dirty="0">
                <a:latin typeface="Calibri" panose="020F0502020204030204" pitchFamily="34" charset="0"/>
              </a:rPr>
              <a:t>,</a:t>
            </a:r>
            <a:r>
              <a:rPr sz="2400" b="1" dirty="0">
                <a:latin typeface="Calibri" panose="020F0502020204030204" pitchFamily="34" charset="0"/>
              </a:rPr>
              <a:t> a znaczne odchylenia od planowanych -  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  zwłaszcza przekroczenia, czy są uzasadnione,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ustalenie prawidłowego wyniku.</a:t>
            </a:r>
          </a:p>
          <a:p>
            <a:pPr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3F798FF-1C61-EAB5-3717-216C75C1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319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7BF41AA-EBAA-BF07-1349-791C8FA5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2079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8F5E3D1-8F41-1CA5-4361-36095979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6990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B507ED8-4B22-56BE-480F-2CD12FE8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8053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5"/>
          <p:cNvSpPr txBox="1">
            <a:spLocks noChangeArrowheads="1"/>
          </p:cNvSpPr>
          <p:nvPr/>
        </p:nvSpPr>
        <p:spPr bwMode="auto">
          <a:xfrm>
            <a:off x="357158" y="428604"/>
            <a:ext cx="8286750" cy="62786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FUNDUSZ  ROZWOJU  ROD (wersja plan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zatwierdzony na walnym zebraniu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) - należy sprawdzić:</a:t>
            </a: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wpływy z </a:t>
            </a:r>
            <a:r>
              <a:rPr sz="2400" b="1" dirty="0" err="1">
                <a:latin typeface="Calibri" panose="020F0502020204030204" pitchFamily="34" charset="0"/>
              </a:rPr>
              <a:t>zewnątrz</a:t>
            </a:r>
            <a:r>
              <a:rPr lang="pl-PL" sz="2400" b="1" dirty="0">
                <a:latin typeface="Calibri" panose="020F0502020204030204" pitchFamily="34" charset="0"/>
              </a:rPr>
              <a:t> - fundusze krajowe, europejskie,</a:t>
            </a:r>
            <a:endParaRPr sz="2400" b="1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wpływy z wpłat </a:t>
            </a:r>
            <a:r>
              <a:rPr sz="2400" b="1" dirty="0" err="1">
                <a:latin typeface="Calibri" panose="020F0502020204030204" pitchFamily="34" charset="0"/>
              </a:rPr>
              <a:t>działkowców</a:t>
            </a:r>
            <a:r>
              <a:rPr lang="pl-PL" sz="2400" b="1" dirty="0">
                <a:latin typeface="Calibri" panose="020F0502020204030204" pitchFamily="34" charset="0"/>
              </a:rPr>
              <a:t> na inwestycje i nabycie działki</a:t>
            </a:r>
          </a:p>
          <a:p>
            <a:pPr algn="just">
              <a:buNone/>
            </a:pPr>
            <a:r>
              <a:rPr lang="pl-PL" sz="2400" b="1" dirty="0">
                <a:latin typeface="Calibri" panose="020F0502020204030204" pitchFamily="34" charset="0"/>
              </a:rPr>
              <a:t>  </a:t>
            </a:r>
            <a:r>
              <a:rPr sz="2400" b="1" dirty="0" err="1">
                <a:latin typeface="Calibri" panose="020F0502020204030204" pitchFamily="34" charset="0"/>
              </a:rPr>
              <a:t>oraz</a:t>
            </a:r>
            <a:r>
              <a:rPr sz="2400" b="1" dirty="0">
                <a:latin typeface="Calibri" panose="020F0502020204030204" pitchFamily="34" charset="0"/>
              </a:rPr>
              <a:t> z wykorzystania </a:t>
            </a:r>
            <a:r>
              <a:rPr sz="2400" b="1" dirty="0" err="1">
                <a:latin typeface="Calibri" panose="020F0502020204030204" pitchFamily="34" charset="0"/>
              </a:rPr>
              <a:t>majątku</a:t>
            </a:r>
            <a:r>
              <a:rPr sz="2400" b="1" dirty="0">
                <a:latin typeface="Calibri" panose="020F0502020204030204" pitchFamily="34" charset="0"/>
              </a:rPr>
              <a:t> PZD</a:t>
            </a:r>
            <a:r>
              <a:rPr lang="pl-PL" sz="2400" b="1" dirty="0">
                <a:latin typeface="Calibri" panose="020F0502020204030204" pitchFamily="34" charset="0"/>
              </a:rPr>
              <a:t> - użyczenie majątku w ROD,</a:t>
            </a:r>
            <a:endParaRPr sz="2400" b="1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odsetki bankowe</a:t>
            </a:r>
            <a:r>
              <a:rPr lang="pl-PL" sz="2400" b="1" dirty="0">
                <a:latin typeface="Calibri" panose="020F0502020204030204" pitchFamily="34" charset="0"/>
              </a:rPr>
              <a:t> konta Funduszu Rozwoju ROD,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inne wpływy,</a:t>
            </a:r>
            <a:endParaRPr sz="2400" b="1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pl-PL" sz="2400" b="1" dirty="0">
                <a:latin typeface="Calibri" panose="020F0502020204030204" pitchFamily="34" charset="0"/>
              </a:rPr>
              <a:t>- </a:t>
            </a:r>
            <a:r>
              <a:rPr sz="2400" b="1" dirty="0" err="1">
                <a:latin typeface="Calibri" panose="020F0502020204030204" pitchFamily="34" charset="0"/>
              </a:rPr>
              <a:t>dotacje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z OZ PZD i KZ PZD,</a:t>
            </a:r>
            <a:endParaRPr sz="2400" b="1" dirty="0">
              <a:latin typeface="Calibri" panose="020F0502020204030204" pitchFamily="34" charset="0"/>
            </a:endParaRPr>
          </a:p>
          <a:p>
            <a:pPr algn="just"/>
            <a:r>
              <a:rPr lang="pl-PL" sz="2400" b="1" dirty="0">
                <a:latin typeface="Calibri" panose="020F0502020204030204" pitchFamily="34" charset="0"/>
              </a:rPr>
              <a:t>- </a:t>
            </a:r>
            <a:r>
              <a:rPr sz="2400" b="1" dirty="0" err="1">
                <a:latin typeface="Calibri" panose="020F0502020204030204" pitchFamily="34" charset="0"/>
              </a:rPr>
              <a:t>wykorzystanie</a:t>
            </a:r>
            <a:r>
              <a:rPr sz="2400" b="1" dirty="0">
                <a:latin typeface="Calibri" panose="020F0502020204030204" pitchFamily="34" charset="0"/>
              </a:rPr>
              <a:t> funduszu na budowę infrastruktury, </a:t>
            </a:r>
          </a:p>
          <a:p>
            <a:pPr algn="just">
              <a:buNone/>
            </a:pPr>
            <a:r>
              <a:rPr lang="pl-PL" sz="2400" b="1" dirty="0">
                <a:latin typeface="Calibri" panose="020F0502020204030204" pitchFamily="34" charset="0"/>
              </a:rPr>
              <a:t>  </a:t>
            </a:r>
            <a:r>
              <a:rPr sz="2400" b="1" dirty="0" err="1">
                <a:latin typeface="Calibri" panose="020F0502020204030204" pitchFamily="34" charset="0"/>
              </a:rPr>
              <a:t>modernizację</a:t>
            </a:r>
            <a:r>
              <a:rPr sz="2400" b="1" dirty="0">
                <a:latin typeface="Calibri" panose="020F0502020204030204" pitchFamily="34" charset="0"/>
              </a:rPr>
              <a:t>  i remonty środków </a:t>
            </a:r>
            <a:r>
              <a:rPr sz="2400" b="1" dirty="0" err="1">
                <a:latin typeface="Calibri" panose="020F0502020204030204" pitchFamily="34" charset="0"/>
              </a:rPr>
              <a:t>trwałych</a:t>
            </a:r>
            <a:r>
              <a:rPr sz="2400" b="1" dirty="0">
                <a:latin typeface="Calibri" panose="020F0502020204030204" pitchFamily="34" charset="0"/>
              </a:rPr>
              <a:t>,</a:t>
            </a:r>
            <a:r>
              <a:rPr lang="pl-PL" sz="2400" b="1" dirty="0">
                <a:latin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</a:rPr>
              <a:t> nabywanie </a:t>
            </a:r>
            <a:r>
              <a:rPr sz="2400" b="1" dirty="0" err="1">
                <a:latin typeface="Calibri" panose="020F0502020204030204" pitchFamily="34" charset="0"/>
              </a:rPr>
              <a:t>praw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  </a:t>
            </a:r>
          </a:p>
          <a:p>
            <a:pPr algn="just">
              <a:buNone/>
            </a:pPr>
            <a:r>
              <a:rPr lang="pl-PL" sz="2400" b="1" dirty="0">
                <a:latin typeface="Calibri" panose="020F0502020204030204" pitchFamily="34" charset="0"/>
              </a:rPr>
              <a:t>  </a:t>
            </a:r>
            <a:r>
              <a:rPr sz="2400" b="1" dirty="0">
                <a:latin typeface="Calibri" panose="020F0502020204030204" pitchFamily="34" charset="0"/>
              </a:rPr>
              <a:t>do  </a:t>
            </a:r>
            <a:r>
              <a:rPr sz="2400" b="1" dirty="0" err="1">
                <a:latin typeface="Calibri" panose="020F0502020204030204" pitchFamily="34" charset="0"/>
              </a:rPr>
              <a:t>gruntów</a:t>
            </a:r>
            <a:r>
              <a:rPr sz="2400" b="1" dirty="0">
                <a:latin typeface="Calibri" panose="020F0502020204030204" pitchFamily="34" charset="0"/>
              </a:rPr>
              <a:t>, </a:t>
            </a:r>
            <a:endParaRPr lang="pl-PL" sz="2400" b="1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- pozostałe wydatki.</a:t>
            </a:r>
          </a:p>
          <a:p>
            <a:pPr algn="just">
              <a:buNone/>
            </a:pP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Każde zadanie inwestycyjne lub remontowe, które zarząd ROD chce realizować musi być zgłoszone do OZ w celu wpisania do ewidencji zadań, a przy kwocie przekraczającej 15 tysięcy złotych należy dodatkowo uzyskać zgodę OZ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PZD </a:t>
            </a:r>
            <a:r>
              <a:rPr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na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przekroczenie uprawnień </a:t>
            </a:r>
            <a:r>
              <a:rPr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zwykłego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zarządu</a:t>
            </a: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D97A0A5-08FA-6F9C-288C-103CD603E16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D6E959A-426A-F1C5-0346-760F1EBFB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04892"/>
              </p:ext>
            </p:extLst>
          </p:nvPr>
        </p:nvGraphicFramePr>
        <p:xfrm>
          <a:off x="0" y="0"/>
          <a:ext cx="9144000" cy="6857997"/>
        </p:xfrm>
        <a:graphic>
          <a:graphicData uri="http://schemas.openxmlformats.org/drawingml/2006/table">
            <a:tbl>
              <a:tblPr/>
              <a:tblGrid>
                <a:gridCol w="579357">
                  <a:extLst>
                    <a:ext uri="{9D8B030D-6E8A-4147-A177-3AD203B41FA5}">
                      <a16:colId xmlns:a16="http://schemas.microsoft.com/office/drawing/2014/main" val="1753420326"/>
                    </a:ext>
                  </a:extLst>
                </a:gridCol>
                <a:gridCol w="1038470">
                  <a:extLst>
                    <a:ext uri="{9D8B030D-6E8A-4147-A177-3AD203B41FA5}">
                      <a16:colId xmlns:a16="http://schemas.microsoft.com/office/drawing/2014/main" val="1583586266"/>
                    </a:ext>
                  </a:extLst>
                </a:gridCol>
                <a:gridCol w="680471">
                  <a:extLst>
                    <a:ext uri="{9D8B030D-6E8A-4147-A177-3AD203B41FA5}">
                      <a16:colId xmlns:a16="http://schemas.microsoft.com/office/drawing/2014/main" val="1077124247"/>
                    </a:ext>
                  </a:extLst>
                </a:gridCol>
                <a:gridCol w="732394">
                  <a:extLst>
                    <a:ext uri="{9D8B030D-6E8A-4147-A177-3AD203B41FA5}">
                      <a16:colId xmlns:a16="http://schemas.microsoft.com/office/drawing/2014/main" val="3787151385"/>
                    </a:ext>
                  </a:extLst>
                </a:gridCol>
                <a:gridCol w="582090">
                  <a:extLst>
                    <a:ext uri="{9D8B030D-6E8A-4147-A177-3AD203B41FA5}">
                      <a16:colId xmlns:a16="http://schemas.microsoft.com/office/drawing/2014/main" val="2012280315"/>
                    </a:ext>
                  </a:extLst>
                </a:gridCol>
                <a:gridCol w="623081">
                  <a:extLst>
                    <a:ext uri="{9D8B030D-6E8A-4147-A177-3AD203B41FA5}">
                      <a16:colId xmlns:a16="http://schemas.microsoft.com/office/drawing/2014/main" val="3585215348"/>
                    </a:ext>
                  </a:extLst>
                </a:gridCol>
                <a:gridCol w="688670">
                  <a:extLst>
                    <a:ext uri="{9D8B030D-6E8A-4147-A177-3AD203B41FA5}">
                      <a16:colId xmlns:a16="http://schemas.microsoft.com/office/drawing/2014/main" val="1761232296"/>
                    </a:ext>
                  </a:extLst>
                </a:gridCol>
                <a:gridCol w="710532">
                  <a:extLst>
                    <a:ext uri="{9D8B030D-6E8A-4147-A177-3AD203B41FA5}">
                      <a16:colId xmlns:a16="http://schemas.microsoft.com/office/drawing/2014/main" val="2698093532"/>
                    </a:ext>
                  </a:extLst>
                </a:gridCol>
                <a:gridCol w="579357">
                  <a:extLst>
                    <a:ext uri="{9D8B030D-6E8A-4147-A177-3AD203B41FA5}">
                      <a16:colId xmlns:a16="http://schemas.microsoft.com/office/drawing/2014/main" val="664882548"/>
                    </a:ext>
                  </a:extLst>
                </a:gridCol>
                <a:gridCol w="710532">
                  <a:extLst>
                    <a:ext uri="{9D8B030D-6E8A-4147-A177-3AD203B41FA5}">
                      <a16:colId xmlns:a16="http://schemas.microsoft.com/office/drawing/2014/main" val="1936539737"/>
                    </a:ext>
                  </a:extLst>
                </a:gridCol>
                <a:gridCol w="623081">
                  <a:extLst>
                    <a:ext uri="{9D8B030D-6E8A-4147-A177-3AD203B41FA5}">
                      <a16:colId xmlns:a16="http://schemas.microsoft.com/office/drawing/2014/main" val="1598680066"/>
                    </a:ext>
                  </a:extLst>
                </a:gridCol>
                <a:gridCol w="546563">
                  <a:extLst>
                    <a:ext uri="{9D8B030D-6E8A-4147-A177-3AD203B41FA5}">
                      <a16:colId xmlns:a16="http://schemas.microsoft.com/office/drawing/2014/main" val="1635323998"/>
                    </a:ext>
                  </a:extLst>
                </a:gridCol>
                <a:gridCol w="1049402">
                  <a:extLst>
                    <a:ext uri="{9D8B030D-6E8A-4147-A177-3AD203B41FA5}">
                      <a16:colId xmlns:a16="http://schemas.microsoft.com/office/drawing/2014/main" val="3963018515"/>
                    </a:ext>
                  </a:extLst>
                </a:gridCol>
              </a:tblGrid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załacznik do uchwały nr    276/2017 Prezydium KR PZD z dnia 19 lipca 2017 r.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78107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10857"/>
                  </a:ext>
                </a:extLst>
              </a:tr>
              <a:tr h="23151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                ……………………………………….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37813"/>
                  </a:ext>
                </a:extLst>
              </a:tr>
              <a:tr h="231514"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ROD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miejscowość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909642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353980"/>
                  </a:ext>
                </a:extLst>
              </a:tr>
              <a:tr h="453384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ZAŁĄCZNIK DO SPRAWOZDANIA FINANSOWEGO ROD W ZAKRESIE SPRAWOZDANIA RZECZOWEGO ZE ZREALIZOWANEJ BUDOWY NOWEJ INFRASTRUKTURY W ROD W ROKU 2025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8051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142059"/>
                  </a:ext>
                </a:extLst>
              </a:tr>
              <a:tr h="4558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ZADANIA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CAŁEGO ZADANIA (W ZŁ)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OBMIAR ZREALIZOWANEGO ZADANIA W ROKU …………. (mb, m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²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szt.)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ZADANIA W ROKU ………….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ŹRÓDŁA FINANSOWANIA ZADANIA W ROKU ………………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WYDATKOWANYCH ŚRODKÓW W ROKU ……… (6+7+8+9+10+11+12)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08419"/>
                  </a:ext>
                </a:extLst>
              </a:tr>
              <a:tr h="3934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ROZWOJU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OŚWIATOWY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STATUTOWY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63837"/>
                  </a:ext>
                </a:extLst>
              </a:tr>
              <a:tr h="771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JEDNOSTEK NADRZĘDNYCH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ZEWNĘTRZNE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(w tym zgromadzone na FR, z wykorzystania majątku itd.)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524388"/>
                  </a:ext>
                </a:extLst>
              </a:tr>
              <a:tr h="7196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KR PZD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OZ PZD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europejskich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krajowych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269885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30800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07055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610324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0812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412140"/>
                  </a:ext>
                </a:extLst>
              </a:tr>
              <a:tr h="1928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4" marR="6624" marT="6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496062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78957"/>
                  </a:ext>
                </a:extLst>
              </a:tr>
              <a:tr h="364636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…………………………………………..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59580"/>
                  </a:ext>
                </a:extLst>
              </a:tr>
              <a:tr h="364636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KSIĘGOWY ROD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SKARBNIK ZARZĄDU ROD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PREZES ZARZĄDU ROD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95758"/>
                  </a:ext>
                </a:extLst>
              </a:tr>
              <a:tr h="19286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444018"/>
                  </a:ext>
                </a:extLst>
              </a:tr>
              <a:tr h="1928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……………………..…………………,    dnia ………………………....</a:t>
                      </a: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4" marR="6624" marT="6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8567"/>
                  </a:ext>
                </a:extLst>
              </a:tr>
              <a:tr h="364636">
                <a:tc gridSpan="13">
                  <a:txBody>
                    <a:bodyPr/>
                    <a:lstStyle/>
                    <a:p>
                      <a:pPr algn="l" fontAlgn="t"/>
                      <a:r>
                        <a:rPr lang="pl-PL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OBJAŚNIENIA: dane finansowe wykazane w sprawozdaniu rzeczowym muszą być zgodne z danymi wykazanymi w sprawozdaniu finansowym ROD na dzień 31.12. roku poprzedniego</a:t>
                      </a:r>
                    </a:p>
                  </a:txBody>
                  <a:tcPr marL="6624" marR="6624" marT="662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44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20292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3DD7521-4159-A7D4-2404-8F7486A7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5559"/>
              </p:ext>
            </p:extLst>
          </p:nvPr>
        </p:nvGraphicFramePr>
        <p:xfrm>
          <a:off x="0" y="0"/>
          <a:ext cx="9144000" cy="6857992"/>
        </p:xfrm>
        <a:graphic>
          <a:graphicData uri="http://schemas.openxmlformats.org/drawingml/2006/table">
            <a:tbl>
              <a:tblPr/>
              <a:tblGrid>
                <a:gridCol w="530087">
                  <a:extLst>
                    <a:ext uri="{9D8B030D-6E8A-4147-A177-3AD203B41FA5}">
                      <a16:colId xmlns:a16="http://schemas.microsoft.com/office/drawing/2014/main" val="1230835795"/>
                    </a:ext>
                  </a:extLst>
                </a:gridCol>
                <a:gridCol w="978011">
                  <a:extLst>
                    <a:ext uri="{9D8B030D-6E8A-4147-A177-3AD203B41FA5}">
                      <a16:colId xmlns:a16="http://schemas.microsoft.com/office/drawing/2014/main" val="2393192522"/>
                    </a:ext>
                  </a:extLst>
                </a:gridCol>
                <a:gridCol w="646707">
                  <a:extLst>
                    <a:ext uri="{9D8B030D-6E8A-4147-A177-3AD203B41FA5}">
                      <a16:colId xmlns:a16="http://schemas.microsoft.com/office/drawing/2014/main" val="391537574"/>
                    </a:ext>
                  </a:extLst>
                </a:gridCol>
                <a:gridCol w="805731">
                  <a:extLst>
                    <a:ext uri="{9D8B030D-6E8A-4147-A177-3AD203B41FA5}">
                      <a16:colId xmlns:a16="http://schemas.microsoft.com/office/drawing/2014/main" val="4197439216"/>
                    </a:ext>
                  </a:extLst>
                </a:gridCol>
                <a:gridCol w="583095">
                  <a:extLst>
                    <a:ext uri="{9D8B030D-6E8A-4147-A177-3AD203B41FA5}">
                      <a16:colId xmlns:a16="http://schemas.microsoft.com/office/drawing/2014/main" val="378368581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val="1635473727"/>
                    </a:ext>
                  </a:extLst>
                </a:gridCol>
                <a:gridCol w="667910">
                  <a:extLst>
                    <a:ext uri="{9D8B030D-6E8A-4147-A177-3AD203B41FA5}">
                      <a16:colId xmlns:a16="http://schemas.microsoft.com/office/drawing/2014/main" val="1201518199"/>
                    </a:ext>
                  </a:extLst>
                </a:gridCol>
                <a:gridCol w="667910">
                  <a:extLst>
                    <a:ext uri="{9D8B030D-6E8A-4147-A177-3AD203B41FA5}">
                      <a16:colId xmlns:a16="http://schemas.microsoft.com/office/drawing/2014/main" val="1916501189"/>
                    </a:ext>
                  </a:extLst>
                </a:gridCol>
                <a:gridCol w="583095">
                  <a:extLst>
                    <a:ext uri="{9D8B030D-6E8A-4147-A177-3AD203B41FA5}">
                      <a16:colId xmlns:a16="http://schemas.microsoft.com/office/drawing/2014/main" val="1514865858"/>
                    </a:ext>
                  </a:extLst>
                </a:gridCol>
                <a:gridCol w="625504">
                  <a:extLst>
                    <a:ext uri="{9D8B030D-6E8A-4147-A177-3AD203B41FA5}">
                      <a16:colId xmlns:a16="http://schemas.microsoft.com/office/drawing/2014/main" val="3892666551"/>
                    </a:ext>
                  </a:extLst>
                </a:gridCol>
                <a:gridCol w="691763">
                  <a:extLst>
                    <a:ext uri="{9D8B030D-6E8A-4147-A177-3AD203B41FA5}">
                      <a16:colId xmlns:a16="http://schemas.microsoft.com/office/drawing/2014/main" val="3739661732"/>
                    </a:ext>
                  </a:extLst>
                </a:gridCol>
                <a:gridCol w="657307">
                  <a:extLst>
                    <a:ext uri="{9D8B030D-6E8A-4147-A177-3AD203B41FA5}">
                      <a16:colId xmlns:a16="http://schemas.microsoft.com/office/drawing/2014/main" val="3622690360"/>
                    </a:ext>
                  </a:extLst>
                </a:gridCol>
                <a:gridCol w="1017767">
                  <a:extLst>
                    <a:ext uri="{9D8B030D-6E8A-4147-A177-3AD203B41FA5}">
                      <a16:colId xmlns:a16="http://schemas.microsoft.com/office/drawing/2014/main" val="1873619523"/>
                    </a:ext>
                  </a:extLst>
                </a:gridCol>
              </a:tblGrid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załacznik do uchwały nr   276 /2017 Prezydium KR PZD z dnia 19 lipca 2017 r.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11187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85503"/>
                  </a:ext>
                </a:extLst>
              </a:tr>
              <a:tr h="2418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                ……………………………………….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834829"/>
                  </a:ext>
                </a:extLst>
              </a:tr>
              <a:tr h="258344"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ROD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miejscowość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93188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010419"/>
                  </a:ext>
                </a:extLst>
              </a:tr>
              <a:tr h="48568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ZAŁĄCZNIK DO SPRAWOZDANIA FINANSOWEGO ROD W ZAKRESIE SPRAWOZDANIA RZECZOWEGO ZE ZREALIZOWANYCH REMONTÓW  I MODERNIZACJI ROD W ROKU ……………….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6066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365074"/>
                  </a:ext>
                </a:extLst>
              </a:tr>
              <a:tr h="4471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ZADANIA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CAŁEGO ZADANIA (W ZŁ)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OBMIAR ZREALIZOWANEGO ZADANIA W ROKU …………. (mb, m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²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szt.)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ZADANIA W ROKU ………….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ŹRÓDŁA FINANSOWANIA ZADANIA W ROKU ………………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WYDATKOWANYCH ŚRODKÓW W ROKU ……… (6+7+8+9+10+11+12)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1351"/>
                  </a:ext>
                </a:extLst>
              </a:tr>
              <a:tr h="462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ROZWOJU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OŚWIATOWY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STATUTOWY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19286"/>
                  </a:ext>
                </a:extLst>
              </a:tr>
              <a:tr h="82669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JEDNOSTEK NADRZĘDNYCH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ZEWNĘTRZNE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(w tym zgromadzone na FR, z wykorzystania majątku itd.)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50213"/>
                  </a:ext>
                </a:extLst>
              </a:tr>
              <a:tr h="6566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KR PZD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OZ PZD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europejskich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krajowych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13233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7699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19753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984424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181869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13329"/>
                  </a:ext>
                </a:extLst>
              </a:tr>
              <a:tr h="2066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146936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963102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…………………………………………..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03020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KSIĘGOWY ROD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SKARBNIK ROD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PREZES ROD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86961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58292"/>
                  </a:ext>
                </a:extLst>
              </a:tr>
              <a:tr h="20667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……………………..…………………,    dnia ………………………....</a:t>
                      </a: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2" marR="6842" marT="6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205287"/>
                  </a:ext>
                </a:extLst>
              </a:tr>
              <a:tr h="378597">
                <a:tc gridSpan="13">
                  <a:txBody>
                    <a:bodyPr/>
                    <a:lstStyle/>
                    <a:p>
                      <a:pPr algn="l" fontAlgn="t"/>
                      <a:r>
                        <a:rPr lang="pl-PL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OBJAŚNIENIA: dane finansowe wykazane w sprawozdaniu rzeczowym muszą być zgodne z danymi wykazanymi w sprawozdaniu finansowym ROD na dzień 31.12. roku poprzedniego</a:t>
                      </a:r>
                    </a:p>
                  </a:txBody>
                  <a:tcPr marL="6842" marR="6842" marT="6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6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73504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1B4566-47B5-D9D5-E8AA-F15A2966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182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57188" y="285750"/>
            <a:ext cx="8429625" cy="6297613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Komisja rewizyjna ROD posługuje się przepisami związkowymi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zawartymi w: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Ustawie o rod z 13 grudnia 2013 roku - weszła w życie 19 stycznia 2014 roku,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Statucie PZD z  02 lipca 2015 roku ze zmianami wprowadzonymi przez XIII Krajowy Zjazd Delegatów PZD w dniu 09 grudnia 2017 roku,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Regulaminie Komisji Rewizyjnych z 22 czerwca 2018 roku - obowiązuje od 01 września 2018 roku,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Regulaminie rodzinnego ogrodu działkowego z 01 października 2015 roku ze zmianami wprowadzonymi w dniu 28 czerwca 2018 roku - obowiązuje od 01 stycznia 2019 roku,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Biuletynach Informacyjnych z uchwałami Krajowej Rady PZD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uchwałami Krajowego Zarządu PZD,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Uchwałach Okręgowego Zarządu PZD w Poznaniu,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Zasadach rachunkowości i zakładowym planie kont PZD z 14 kwietnia 2015 roku - obowiązuje od 01 stycznia 2015 roku,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RODO w ROD; przewodnik PZD.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B38C641-86FD-954F-0508-E6BA48ED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01283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755576" y="764704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endParaRPr sz="2400" b="1" dirty="0"/>
          </a:p>
          <a:p>
            <a:pPr algn="ctr" eaLnBrk="1" hangingPunct="1">
              <a:buNone/>
            </a:pPr>
            <a:r>
              <a:rPr sz="2400" b="1" dirty="0">
                <a:solidFill>
                  <a:srgbClr val="0070C0"/>
                </a:solidFill>
              </a:rPr>
              <a:t>FUNDUSZ  OŚWIATOWY  PZD (wersja plan</a:t>
            </a:r>
            <a:r>
              <a:rPr lang="pl-PL" sz="2400" b="1" dirty="0">
                <a:solidFill>
                  <a:srgbClr val="0070C0"/>
                </a:solidFill>
              </a:rPr>
              <a:t> zatwierdzony na walnym zebraniu</a:t>
            </a:r>
            <a:r>
              <a:rPr sz="2400" b="1" dirty="0">
                <a:solidFill>
                  <a:srgbClr val="0070C0"/>
                </a:solidFill>
              </a:rPr>
              <a:t> - należy sprawdzić:</a:t>
            </a:r>
          </a:p>
          <a:p>
            <a:pPr marL="0" indent="0" algn="just" eaLnBrk="1" hangingPunct="1">
              <a:buNone/>
            </a:pPr>
            <a:r>
              <a:rPr lang="pl-PL" sz="2400" b="1" dirty="0"/>
              <a:t>- </a:t>
            </a:r>
            <a:r>
              <a:rPr sz="2400" b="1" dirty="0" err="1"/>
              <a:t>wpływy</a:t>
            </a:r>
            <a:r>
              <a:rPr sz="2400" b="1" dirty="0"/>
              <a:t> z podwyższonej </a:t>
            </a:r>
            <a:r>
              <a:rPr sz="2400" b="1" dirty="0" err="1"/>
              <a:t>opłaty</a:t>
            </a:r>
            <a:r>
              <a:rPr sz="2400" b="1" dirty="0"/>
              <a:t> </a:t>
            </a:r>
            <a:r>
              <a:rPr sz="2400" b="1" dirty="0" err="1"/>
              <a:t>ogrodowe</a:t>
            </a:r>
            <a:r>
              <a:rPr lang="pl-PL" sz="2400" b="1" dirty="0"/>
              <a:t>j zgodnie z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§ </a:t>
            </a:r>
            <a:r>
              <a:rPr lang="pl-PL" sz="2400" b="1" dirty="0"/>
              <a:t>147 </a:t>
            </a:r>
          </a:p>
          <a:p>
            <a:pPr marL="0" indent="0" algn="just" eaLnBrk="1" hangingPunct="1">
              <a:buNone/>
            </a:pPr>
            <a:r>
              <a:rPr lang="pl-PL" sz="2400" b="1" dirty="0"/>
              <a:t>  ust. 2, tj. 20 % x 350,00 zł</a:t>
            </a:r>
          </a:p>
          <a:p>
            <a:pPr algn="just" eaLnBrk="1" hangingPunct="1">
              <a:buNone/>
            </a:pPr>
            <a:r>
              <a:rPr lang="pl-PL" sz="2400" b="1" dirty="0"/>
              <a:t>- </a:t>
            </a:r>
            <a:r>
              <a:rPr sz="2400" b="1" dirty="0" err="1"/>
              <a:t>odsetki</a:t>
            </a:r>
            <a:r>
              <a:rPr sz="2400" b="1" dirty="0"/>
              <a:t> bankowe,</a:t>
            </a:r>
          </a:p>
          <a:p>
            <a:pPr eaLnBrk="1" hangingPunct="1">
              <a:buNone/>
            </a:pPr>
            <a:r>
              <a:rPr lang="pl-PL" sz="2400" b="1" dirty="0"/>
              <a:t>- </a:t>
            </a:r>
            <a:r>
              <a:rPr sz="2400" b="1" dirty="0" err="1"/>
              <a:t>inne</a:t>
            </a:r>
            <a:r>
              <a:rPr sz="2400" b="1" dirty="0"/>
              <a:t> wpływy,                                                                                                                                       </a:t>
            </a:r>
          </a:p>
          <a:p>
            <a:pPr marL="0" indent="0" eaLnBrk="1" hangingPunct="1">
              <a:buNone/>
            </a:pPr>
            <a:r>
              <a:rPr lang="pl-PL" sz="2400" b="1" dirty="0"/>
              <a:t>- w</a:t>
            </a:r>
            <a:r>
              <a:rPr sz="2400" b="1" dirty="0"/>
              <a:t>ykorzystanie funduszu na zakup literatury fachowej, </a:t>
            </a:r>
            <a:r>
              <a:rPr lang="pl-PL" sz="2400" b="1" dirty="0"/>
              <a:t>  </a:t>
            </a:r>
          </a:p>
          <a:p>
            <a:pPr marL="0" indent="0" eaLnBrk="1" hangingPunct="1">
              <a:buNone/>
            </a:pPr>
            <a:r>
              <a:rPr lang="pl-PL" sz="2400" b="1" dirty="0"/>
              <a:t>  </a:t>
            </a:r>
            <a:r>
              <a:rPr sz="2400" b="1" dirty="0" err="1"/>
              <a:t>szkolenia</a:t>
            </a:r>
            <a:r>
              <a:rPr sz="2400" b="1" dirty="0"/>
              <a:t>, </a:t>
            </a:r>
            <a:r>
              <a:rPr sz="2400" b="1" dirty="0" err="1"/>
              <a:t>konkursy</a:t>
            </a:r>
            <a:r>
              <a:rPr sz="2400" b="1" dirty="0"/>
              <a:t>,</a:t>
            </a:r>
          </a:p>
          <a:p>
            <a:pPr eaLnBrk="1" hangingPunct="1">
              <a:buNone/>
            </a:pPr>
            <a:r>
              <a:rPr lang="pl-PL" sz="2400" b="1" dirty="0"/>
              <a:t>- </a:t>
            </a:r>
            <a:r>
              <a:rPr sz="2400" b="1" dirty="0" err="1"/>
              <a:t>zaopatrzenie</a:t>
            </a:r>
            <a:r>
              <a:rPr sz="2400" b="1" dirty="0"/>
              <a:t> </a:t>
            </a:r>
            <a:r>
              <a:rPr sz="2400" b="1" dirty="0" err="1"/>
              <a:t>instruktorów</a:t>
            </a:r>
            <a:r>
              <a:rPr sz="2400" b="1" dirty="0"/>
              <a:t> </a:t>
            </a:r>
            <a:r>
              <a:rPr lang="pl-PL" sz="2400" b="1" dirty="0"/>
              <a:t>SSI</a:t>
            </a:r>
            <a:r>
              <a:rPr sz="2400" b="1" dirty="0"/>
              <a:t>.</a:t>
            </a:r>
          </a:p>
          <a:p>
            <a:pPr eaLnBrk="1" hangingPunct="1"/>
            <a:endParaRPr dirty="0"/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0C4EED3-1849-46F4-80DA-A3A24A382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698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37814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71E9620-29C2-AE3D-CD07-1BC07432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42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6214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4"/>
          <p:cNvSpPr txBox="1">
            <a:spLocks noChangeArrowheads="1"/>
          </p:cNvSpPr>
          <p:nvPr/>
        </p:nvSpPr>
        <p:spPr bwMode="auto">
          <a:xfrm>
            <a:off x="285750" y="285750"/>
            <a:ext cx="8643938" cy="6278642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Protokół kończymy klauzulą </a:t>
            </a:r>
            <a:r>
              <a:rPr sz="2400" dirty="0">
                <a:latin typeface="Calibri" panose="020F0502020204030204" pitchFamily="34" charset="0"/>
              </a:rPr>
              <a:t>„</a:t>
            </a:r>
            <a:r>
              <a:rPr sz="2400" b="1" dirty="0">
                <a:latin typeface="Calibri" panose="020F0502020204030204" pitchFamily="34" charset="0"/>
              </a:rPr>
              <a:t>W oparciu o ustalenia zawarte </a:t>
            </a:r>
            <a:br>
              <a:rPr sz="2400" b="1" dirty="0">
                <a:latin typeface="Calibri" panose="020F0502020204030204" pitchFamily="34" charset="0"/>
              </a:rPr>
            </a:br>
            <a:r>
              <a:rPr sz="2400" b="1" dirty="0">
                <a:latin typeface="Calibri" panose="020F0502020204030204" pitchFamily="34" charset="0"/>
              </a:rPr>
              <a:t>w protokole stwierdza się, że badane sprawozdanie finansowe sporządzone na 31 </a:t>
            </a:r>
            <a:r>
              <a:rPr sz="2400" b="1" dirty="0" err="1">
                <a:latin typeface="Calibri" panose="020F0502020204030204" pitchFamily="34" charset="0"/>
              </a:rPr>
              <a:t>grudnia</a:t>
            </a:r>
            <a:r>
              <a:rPr sz="2400" b="1" dirty="0">
                <a:latin typeface="Calibri" panose="020F0502020204030204" pitchFamily="34" charset="0"/>
              </a:rPr>
              <a:t> 202</a:t>
            </a:r>
            <a:r>
              <a:rPr lang="pl-PL" sz="2400" b="1" dirty="0">
                <a:latin typeface="Calibri" panose="020F0502020204030204" pitchFamily="34" charset="0"/>
              </a:rPr>
              <a:t>4</a:t>
            </a:r>
            <a:r>
              <a:rPr sz="2400" b="1" dirty="0">
                <a:latin typeface="Calibri" panose="020F0502020204030204" pitchFamily="34" charset="0"/>
              </a:rPr>
              <a:t> roku, którego bilans wykazuje po stronie aktywów i pasywów </a:t>
            </a:r>
            <a:r>
              <a:rPr sz="2400" b="1" dirty="0" err="1">
                <a:latin typeface="Calibri" panose="020F0502020204030204" pitchFamily="34" charset="0"/>
              </a:rPr>
              <a:t>sumę</a:t>
            </a:r>
            <a:r>
              <a:rPr sz="2400" b="1" dirty="0">
                <a:latin typeface="Calibri" panose="020F0502020204030204" pitchFamily="34" charset="0"/>
              </a:rPr>
              <a:t> …………  złotych i zamyka się wynikiem finansowym (nadwyżką lub niedoborem) w wysokości ………. złotych jest rzetelne i zgodne z zasadami rachunkowości, wobec czego kwalifikuje się do zatwierdzenia</a:t>
            </a:r>
            <a:r>
              <a:rPr sz="2400" dirty="0">
                <a:latin typeface="Calibri" panose="020F0502020204030204" pitchFamily="34" charset="0"/>
              </a:rPr>
              <a:t>”.</a:t>
            </a:r>
          </a:p>
          <a:p>
            <a:pPr algn="ctr">
              <a:buNone/>
            </a:pP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WAŻNE ! </a:t>
            </a: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Protokół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nie spełnia wymogów, jeżeli jest bez podpisów zarządu ROD, a w imieniu zespołu kontrolnego podpisze tylko </a:t>
            </a:r>
            <a:r>
              <a:rPr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kierownik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Z</a:t>
            </a:r>
            <a:r>
              <a:rPr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espołu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kontrolnego lub </a:t>
            </a:r>
            <a:r>
              <a:rPr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przewodniczący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komisji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rewizyjnej ROD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Protokół podpisują osoby kontrolujące sprawozdanie finansowe.</a:t>
            </a:r>
            <a:endParaRPr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 err="1">
                <a:latin typeface="Calibri" panose="020F0502020204030204" pitchFamily="34" charset="0"/>
              </a:rPr>
              <a:t>Przewodniczący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komisji rewizyjnej ROD </a:t>
            </a:r>
            <a:r>
              <a:rPr sz="2400" b="1" dirty="0" err="1">
                <a:latin typeface="Calibri" panose="020F0502020204030204" pitchFamily="34" charset="0"/>
              </a:rPr>
              <a:t>przedstawia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 err="1">
                <a:latin typeface="Calibri" panose="020F0502020204030204" pitchFamily="34" charset="0"/>
              </a:rPr>
              <a:t>protokół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br>
              <a:rPr lang="pl-PL" sz="2400" b="1" dirty="0">
                <a:latin typeface="Calibri" panose="020F0502020204030204" pitchFamily="34" charset="0"/>
              </a:rPr>
            </a:br>
            <a:r>
              <a:rPr sz="2400" b="1" dirty="0">
                <a:latin typeface="Calibri" panose="020F0502020204030204" pitchFamily="34" charset="0"/>
              </a:rPr>
              <a:t>z badania na najbliższym posiedzeniu  zarządu ROD.</a:t>
            </a:r>
            <a:endParaRPr sz="2400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sz="2400" b="1" dirty="0">
                <a:latin typeface="Calibri" panose="020F0502020204030204" pitchFamily="34" charset="0"/>
              </a:rPr>
              <a:t>Zarząd ROD </a:t>
            </a:r>
            <a:r>
              <a:rPr sz="2400" b="1" dirty="0" err="1">
                <a:latin typeface="Calibri" panose="020F0502020204030204" pitchFamily="34" charset="0"/>
              </a:rPr>
              <a:t>podejmuje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r>
              <a:rPr sz="2400" b="1" dirty="0" err="1">
                <a:latin typeface="Calibri" panose="020F0502020204030204" pitchFamily="34" charset="0"/>
              </a:rPr>
              <a:t>uchwał</a:t>
            </a:r>
            <a:r>
              <a:rPr lang="pl-PL" sz="2400" b="1" dirty="0">
                <a:latin typeface="Calibri" panose="020F0502020204030204" pitchFamily="34" charset="0"/>
              </a:rPr>
              <a:t>ę</a:t>
            </a:r>
            <a:r>
              <a:rPr sz="2400" b="1" dirty="0">
                <a:latin typeface="Calibri" panose="020F0502020204030204" pitchFamily="34" charset="0"/>
              </a:rPr>
              <a:t> o przyjęcie sprawozdania do zatwierdzenia na walnym zebraniu sprawozdawczym.</a:t>
            </a:r>
            <a:endParaRPr sz="2400" dirty="0">
              <a:latin typeface="Calibri" panose="020F0502020204030204" pitchFamily="34" charset="0"/>
            </a:endParaRPr>
          </a:p>
          <a:p>
            <a:pPr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5539F1-555E-8FFF-7B6E-35D849736E25}"/>
              </a:ext>
            </a:extLst>
          </p:cNvPr>
          <p:cNvSpPr txBox="1"/>
          <p:nvPr/>
        </p:nvSpPr>
        <p:spPr>
          <a:xfrm>
            <a:off x="107504" y="116632"/>
            <a:ext cx="8928992" cy="60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D99F6C9-0FF6-D589-A39B-D20A6293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1744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F210500-CBE3-A2A9-3295-E1D68A69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9499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F238D48-0D05-3941-24A6-1FAF8285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6721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2"/>
          <p:cNvSpPr>
            <a:spLocks noGrp="1"/>
          </p:cNvSpPr>
          <p:nvPr>
            <p:ph type="body" idx="1"/>
          </p:nvPr>
        </p:nvSpPr>
        <p:spPr>
          <a:xfrm>
            <a:off x="357187" y="692696"/>
            <a:ext cx="8429625" cy="5643563"/>
          </a:xfrm>
          <a:solidFill>
            <a:srgbClr val="FFFFCC">
              <a:alpha val="100000"/>
            </a:srgbClr>
          </a:solidFill>
          <a:ln w="38100">
            <a:solidFill>
              <a:srgbClr val="FF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Dokumenty komisji </a:t>
            </a:r>
            <a:r>
              <a:rPr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rewizyjnej</a:t>
            </a:r>
            <a:r>
              <a:rPr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ROD </a:t>
            </a:r>
            <a:r>
              <a:rPr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</a:t>
            </a:r>
            <a:r>
              <a:rPr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walne </a:t>
            </a:r>
            <a:r>
              <a:rPr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zebranie</a:t>
            </a:r>
            <a:r>
              <a:rPr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/konferencję delegatów członków PZD w ROD</a:t>
            </a:r>
            <a:endParaRPr sz="24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algn="ctr" eaLnBrk="1" hangingPunct="1"/>
            <a:r>
              <a:rPr sz="24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1. Sprawozdanie z działalności za </a:t>
            </a:r>
            <a:r>
              <a:rPr sz="2400" b="1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rok</a:t>
            </a:r>
            <a:r>
              <a:rPr sz="24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202</a:t>
            </a:r>
            <a:r>
              <a:rPr lang="pl-PL" sz="24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 </a:t>
            </a:r>
            <a:r>
              <a:rPr sz="2400" b="1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winn</a:t>
            </a:r>
            <a:r>
              <a:rPr lang="pl-PL" sz="24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y</a:t>
            </a:r>
            <a:r>
              <a:rPr sz="24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zawierać informacje:</a:t>
            </a:r>
          </a:p>
          <a:p>
            <a:pPr algn="just" eaLnBrk="1" hangingPunct="1"/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skład komisji i zmiany osobowe w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ciągu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zgodnie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§ 40 ust. 1 i 2 Statutu PZD członek (członkowie)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dokooptowany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ciągu roku winien być przedstawiony i powołany w skład komisji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rewizyjnej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uchwałą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przez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WZ/KD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ile nie zostanie powołana inna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pl-PL" sz="2400" b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przeprowadzone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kontrole w ciągu roku, </a:t>
            </a:r>
            <a:endParaRPr lang="pl-PL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eaLnBrk="1" hangingPunct="1"/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tematyk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ę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kontroln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ą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wyniki kontroli, </a:t>
            </a:r>
          </a:p>
          <a:p>
            <a:pPr algn="just" eaLnBrk="1" hangingPunct="1"/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coroczną sprawozdawczość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WZ/KD w ROD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eaLnBrk="1" hangingPunct="1"/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udział doradczy przewodniczącego (lub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upoważnionego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zastępcy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członka) w posiedzeniach zarządu ROD - § 36 ust. 2 </a:t>
            </a:r>
            <a:r>
              <a:rPr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Statutu</a:t>
            </a:r>
            <a:r>
              <a:rPr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PZD.</a:t>
            </a:r>
          </a:p>
        </p:txBody>
      </p: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1324C18-DEFD-106B-5E0E-3C919BB8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8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9578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360" y="139065"/>
            <a:ext cx="7981315" cy="657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algn="just"/>
            <a:r>
              <a:rPr lang="pl-PL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Wytyczne dla zarządów i komisji rewizyjnych ROD przyjęte </a:t>
            </a:r>
          </a:p>
          <a:p>
            <a:pPr algn="just"/>
            <a:r>
              <a:rPr lang="pl-PL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Uchwałą nr 382/2024 z dnia 18 grudnia 2024 roku Krajowego Zarządu PZD w sprawie przeprowadzenia walnych zebrań sprawozdawczych/konferencji delegatów w ROD w roku 2025.</a:t>
            </a:r>
          </a:p>
          <a:p>
            <a:pPr marL="457200" indent="-457200" algn="just">
              <a:buAutoNum type="arabicPeriod"/>
            </a:pPr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Zgodnie z</a:t>
            </a:r>
            <a:r>
              <a:rPr lang="pl-PL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§ 92 Statutu PZD</a:t>
            </a:r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komisja rewizyjna ROD 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zobowiązana jest do przygotowania i przedstawienia na WZ/KD ROD wyników kontroli i ocenę wraz z wnioskiem o zatwierdzenie bądź odrzucenie:</a:t>
            </a:r>
          </a:p>
          <a:p>
            <a:pPr marL="457200" indent="-457200"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 rocznego sprawozdania z działalności zarządu ROD za rok </a:t>
            </a:r>
          </a:p>
          <a:p>
            <a:pPr marL="457200" indent="-457200"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2024,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 sprawozdania finansowego ROD za rok 2024, w tym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Funduszu Rozwoju ROD i Funduszu Oświatowego PZD w  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dyspozycji zarządu ROD,                                                              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 preliminarza finansowego ROD na 2025 rok, w tym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Funduszu Rozwoju ROD i Funduszu Oświatowego PZD w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dyspozycji zarządu ROD,</a:t>
            </a:r>
          </a:p>
          <a:p>
            <a:endParaRPr lang="pl-PL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en-US" dirty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286750" cy="5929313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Ocena działalności statutowo - merytorycznej zarządu ROD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roku 2024: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odbyte posiedzenia, podejmowanie prawomocnych decyzji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 formie uchwał,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realizacja planu pracy zarządu ROD i uchwał  WZ/KD,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wdrożenie przepisów ochrony danych osobowych RODO,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przestrzeganie zasad oszczędnej gospodarki finansowej,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realizacja uchwalonych zadań inwestycyjnych i remontowych,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9600" b="1" dirty="0">
                <a:solidFill>
                  <a:schemeClr val="tx1"/>
                </a:solidFill>
              </a:rPr>
              <a:t>- 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prawidłowe funkcjonowanie Funduszu Rozwoju ROD i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9600" b="1" dirty="0">
                <a:solidFill>
                  <a:schemeClr val="tx1"/>
                </a:solidFill>
              </a:rPr>
              <a:t>  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Funduszu Oświatowego PZD w dyspozycji zarządu ROD,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wynik badania sprawozdania finansowego zarządu  ROD,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uzyskane przychody i poniesione koszty,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zagospodarowanie działek, w tym altany ponadnormatywne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 zamieszkiwanie w ROD.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BC8B21B-0FFC-FA76-C858-6C6D4E27DF82}"/>
              </a:ext>
            </a:extLst>
          </p:cNvPr>
          <p:cNvSpPr txBox="1"/>
          <p:nvPr/>
        </p:nvSpPr>
        <p:spPr>
          <a:xfrm>
            <a:off x="467544" y="54868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Opinia preliminarza finansowego ROD na rok 2025.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Zgodnie z § 92  ust. 1 Statutu  PZD jest odrębnym dokumentem i dotyczy: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preliminarza finansowego rachunku zysków i strat,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preliminarza Funduszu Rozwoju ROD,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-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preliminarza Funduszu Oświatowego PZD w dyspozycji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zarządu ROD. </a:t>
            </a:r>
          </a:p>
          <a:p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E8448A1-DB75-7D52-465B-8A8756A95D7C}"/>
              </a:ext>
            </a:extLst>
          </p:cNvPr>
          <p:cNvSpPr txBox="1"/>
          <p:nvPr/>
        </p:nvSpPr>
        <p:spPr>
          <a:xfrm>
            <a:off x="107504" y="4077072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Podczas analizy zaplanowanych przychodów (wpływów)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kosztów (wydatków) należy mieć na uwadze wykonanie w roku 2024 i przewidywanych (planowanych) zamierzeniach przez zarząd ROD w roku 2025.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63269418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C711FB6-DEDC-663A-69B2-223B7AFAA16F}"/>
              </a:ext>
            </a:extLst>
          </p:cNvPr>
          <p:cNvSpPr txBox="1"/>
          <p:nvPr/>
        </p:nvSpPr>
        <p:spPr>
          <a:xfrm>
            <a:off x="251520" y="260648"/>
            <a:ext cx="864096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                                            </a:t>
            </a:r>
            <a:r>
              <a:rPr lang="pl-PL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Wzór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br>
              <a:rPr lang="pl-PL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preliminarzy finansowych rodzinnego ogrodu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działkowego PZD ……………………..……w …………..……………… na rok 2025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Zespół kontrolny komisji rewizyjnej/komisja rewizyjna PZD</a:t>
            </a: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….………….. </a:t>
            </a:r>
            <a:b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…………………… w składzie: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……………… - Kierownik Zespołu Kontrolnego/Przewodniczący KR ROD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………………  - Członek Zespołu Kontrolnego/Zastępca KR ROD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………………  - Członek Zespołu Kontrolnego/Członek KR ROD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Zespół Kontrolny/Komisja Rewizyjna ROD wydał/a opinię do preliminarzy finansowych na rok 2025 w dniu …………………. 2025 roku.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 dotyczy: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Preliminarza finansowego rachunku zysków i strat ROD.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Preliminarza finansowego Funduszu Rozwoju ROD.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Preliminarza finansowego Funduszu Oświatowego PZD.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użytkowa pod działkami wynosi ……… ha w stosunku do stanu powierzchni ogółem  ………, co stanowi ………… %.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Preliminarz finansowy rachunku zysków i strat ROD na 2025 rok obejmuje przychody z działalności statutowej, w tym (złotych):			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składka członkowska bieżąca                                                             .………………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składka członkowska zaległa                                                             ………..………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opłata ogrodowa                                                                                 …..……………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opłata ogrodowa zaległa 					                   …....…………..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przychody finansowe						                   ………………..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pozostałe przychody                                                                           ……..….……...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ogółem przychody	                                                                      …..….………...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koszty w złotych: 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działalności statutowej                                                                      ……..…………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administracyjne                                                                                 ……..…………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finansowe		                                                                               …………..……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pozostałe                                                                                            ……………….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ogółem koszty                                                                                     …….………….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wyniku finansowym zaplanowano rezerwę finansową w wysokości ………... złotych.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37487346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5C6F90-2026-48D0-6119-9E4AA7C0F7A0}"/>
              </a:ext>
            </a:extLst>
          </p:cNvPr>
          <p:cNvSpPr txBox="1"/>
          <p:nvPr/>
        </p:nvSpPr>
        <p:spPr>
          <a:xfrm>
            <a:off x="107504" y="116632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Preliminarz finansowy Funduszu Rozwoju ROD na 2025 rok.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na dzień 01.01.2025 roku wynosił …………… złotych.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wpływy: 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podwyższona opłata od nowych działkowców      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opłata ogrodowa - partycypacja w inwestycjach                               …..………...……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wpływy z tytułu wykorzystania majątku trwałego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inne wpływy                                                           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dotacja z KR PZD                                                  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dotacje z OZ PZD                                                  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dotacja z Samorządu                                                                          …...……………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odsetki bankowe                                                                                 ..………………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odpis z Funduszu Statutowego                                                           …..……………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odpis z Funduszu Oświatowego                                                         …..……………                                                                                     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wpływy ogółem:                                                                                   ………….…….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wykorzystanie funduszu: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819650" algn="l"/>
              </a:tabLst>
            </a:pPr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budowa nowej infrastruktury w ROD                                                ………………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remonty i modernizacja urządzeń w ROD                                         …...………….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nabycie praw do gruntów pod ROD                                                   ……..……….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inne                                                                                                     .…….………..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wydatki ogółem                                                                                   …...………….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 Funduszu Rozwoju ROD na dzień 31.12.2025 roku ……………. złotych. 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3.  Preliminarz finansowy Funduszu Oświatowego PZD w dyspozycji zarządu ROD na 2025 rok. 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na dzień 01.01.2025 roku wynosił ……………. złotych.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wpływy: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podwyższona opłata ogrodowa w roku nabycia prawa do działki	…..………..…  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odsetki bankowe                                                                                  ….…………...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inne wpływy                                                                                        ……………….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wpływy ogółem:                                                                                    …...………….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wykorzystanie funduszu: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koszty zakupu literatury fachowej w tym wyposażenie biblioteki      ……......……..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szkolenia dla działkowców                                                                  ………..……..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zaopatrywanie instruktorów ogrodowych                                            …..…………..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konkursy wśród działkowców                      	                               …....…………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inne wydatki, np. pokaz cięcia                                                             .………...……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wydatki ogółem                                                                                     …..…………..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 Funduszu Oświatowego PZD w dyspozycji zarządu ROD na dzień 31.12.2025 roku wynosi …………… złotych.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02399027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A942000-C243-437A-56C8-8341A26B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3863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36E7B0-7915-69A0-8C64-56012F85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4413"/>
      </p:ext>
    </p:extLst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ACB8C1C-EBDE-9E48-9F7C-2D3AD6028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45561"/>
              </p:ext>
            </p:extLst>
          </p:nvPr>
        </p:nvGraphicFramePr>
        <p:xfrm>
          <a:off x="0" y="0"/>
          <a:ext cx="9143995" cy="6858003"/>
        </p:xfrm>
        <a:graphic>
          <a:graphicData uri="http://schemas.openxmlformats.org/drawingml/2006/table">
            <a:tbl>
              <a:tblPr/>
              <a:tblGrid>
                <a:gridCol w="490524">
                  <a:extLst>
                    <a:ext uri="{9D8B030D-6E8A-4147-A177-3AD203B41FA5}">
                      <a16:colId xmlns:a16="http://schemas.microsoft.com/office/drawing/2014/main" val="3528819877"/>
                    </a:ext>
                  </a:extLst>
                </a:gridCol>
                <a:gridCol w="855750">
                  <a:extLst>
                    <a:ext uri="{9D8B030D-6E8A-4147-A177-3AD203B41FA5}">
                      <a16:colId xmlns:a16="http://schemas.microsoft.com/office/drawing/2014/main" val="2283014393"/>
                    </a:ext>
                  </a:extLst>
                </a:gridCol>
                <a:gridCol w="703794">
                  <a:extLst>
                    <a:ext uri="{9D8B030D-6E8A-4147-A177-3AD203B41FA5}">
                      <a16:colId xmlns:a16="http://schemas.microsoft.com/office/drawing/2014/main" val="30213521"/>
                    </a:ext>
                  </a:extLst>
                </a:gridCol>
                <a:gridCol w="778439">
                  <a:extLst>
                    <a:ext uri="{9D8B030D-6E8A-4147-A177-3AD203B41FA5}">
                      <a16:colId xmlns:a16="http://schemas.microsoft.com/office/drawing/2014/main" val="1529913966"/>
                    </a:ext>
                  </a:extLst>
                </a:gridCol>
                <a:gridCol w="631815">
                  <a:extLst>
                    <a:ext uri="{9D8B030D-6E8A-4147-A177-3AD203B41FA5}">
                      <a16:colId xmlns:a16="http://schemas.microsoft.com/office/drawing/2014/main" val="2044265985"/>
                    </a:ext>
                  </a:extLst>
                </a:gridCol>
                <a:gridCol w="703794">
                  <a:extLst>
                    <a:ext uri="{9D8B030D-6E8A-4147-A177-3AD203B41FA5}">
                      <a16:colId xmlns:a16="http://schemas.microsoft.com/office/drawing/2014/main" val="3700366636"/>
                    </a:ext>
                  </a:extLst>
                </a:gridCol>
                <a:gridCol w="661140">
                  <a:extLst>
                    <a:ext uri="{9D8B030D-6E8A-4147-A177-3AD203B41FA5}">
                      <a16:colId xmlns:a16="http://schemas.microsoft.com/office/drawing/2014/main" val="2117713911"/>
                    </a:ext>
                  </a:extLst>
                </a:gridCol>
                <a:gridCol w="703794">
                  <a:extLst>
                    <a:ext uri="{9D8B030D-6E8A-4147-A177-3AD203B41FA5}">
                      <a16:colId xmlns:a16="http://schemas.microsoft.com/office/drawing/2014/main" val="3027152806"/>
                    </a:ext>
                  </a:extLst>
                </a:gridCol>
                <a:gridCol w="554506">
                  <a:extLst>
                    <a:ext uri="{9D8B030D-6E8A-4147-A177-3AD203B41FA5}">
                      <a16:colId xmlns:a16="http://schemas.microsoft.com/office/drawing/2014/main" val="1267644195"/>
                    </a:ext>
                  </a:extLst>
                </a:gridCol>
                <a:gridCol w="703794">
                  <a:extLst>
                    <a:ext uri="{9D8B030D-6E8A-4147-A177-3AD203B41FA5}">
                      <a16:colId xmlns:a16="http://schemas.microsoft.com/office/drawing/2014/main" val="4001519641"/>
                    </a:ext>
                  </a:extLst>
                </a:gridCol>
                <a:gridCol w="703794">
                  <a:extLst>
                    <a:ext uri="{9D8B030D-6E8A-4147-A177-3AD203B41FA5}">
                      <a16:colId xmlns:a16="http://schemas.microsoft.com/office/drawing/2014/main" val="3553364069"/>
                    </a:ext>
                  </a:extLst>
                </a:gridCol>
                <a:gridCol w="661140">
                  <a:extLst>
                    <a:ext uri="{9D8B030D-6E8A-4147-A177-3AD203B41FA5}">
                      <a16:colId xmlns:a16="http://schemas.microsoft.com/office/drawing/2014/main" val="177278002"/>
                    </a:ext>
                  </a:extLst>
                </a:gridCol>
                <a:gridCol w="991711">
                  <a:extLst>
                    <a:ext uri="{9D8B030D-6E8A-4147-A177-3AD203B41FA5}">
                      <a16:colId xmlns:a16="http://schemas.microsoft.com/office/drawing/2014/main" val="722195461"/>
                    </a:ext>
                  </a:extLst>
                </a:gridCol>
              </a:tblGrid>
              <a:tr h="21671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załacznik do uchwały nr   276 /2017 Prezydium KR PZD z dnia 19 lipca 2017 r.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38378"/>
                  </a:ext>
                </a:extLst>
              </a:tr>
              <a:tr h="195972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16684"/>
                  </a:ext>
                </a:extLst>
              </a:tr>
              <a:tr h="2422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                ……………………………………….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162712"/>
                  </a:ext>
                </a:extLst>
              </a:tr>
              <a:tr h="249220"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ROD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miejscowość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95946"/>
                  </a:ext>
                </a:extLst>
              </a:tr>
              <a:tr h="50927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ZAŁĄCZNIK DO PRELIMINARZA FINANSOWEGO ROD W ZAKRESIE PLANOWANEJ  DO REALIZACJI BUDOWY NOWEJ INFRASTRUKTURY W ROD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00323"/>
                  </a:ext>
                </a:extLst>
              </a:tr>
              <a:tr h="24922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ROK 2025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67773"/>
                  </a:ext>
                </a:extLst>
              </a:tr>
              <a:tr h="4933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PLANOWANEGO ZADANIA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CAŁEGO ZAPLANOWANEGO ZADANIA (w zł)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OBMIAR  ZAPLANOWANEGO ZADANIA DO REALIZACJI W ROKU …………. (mb, m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²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szt.)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PLANOWANY % REALIZACJI ZADANIA W ROKU ………….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ŹRÓDŁA FINANSOWANIA ZADANIA ZAPLANOWANE W ROKU ………………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ZAPLANOWANYCH DO WYDATKOWANIA  ŚRODKÓW W ROKU ……… (6+7+8+9+10+11+12)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66915"/>
                  </a:ext>
                </a:extLst>
              </a:tr>
              <a:tr h="4608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ROZWOJU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OŚWIATOWY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STATUTOWY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34202"/>
                  </a:ext>
                </a:extLst>
              </a:tr>
              <a:tr h="8668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JEDNOSTEK NADRZĘDNYCH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ZEWNĘTRZNE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(w tym zgromadzone na FR, z wykorzystania majątku itd.)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13068"/>
                  </a:ext>
                </a:extLst>
              </a:tr>
              <a:tr h="7736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KR PZD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OZ PZD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europejskich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krajowych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13735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70577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69632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322169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16679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965343"/>
                  </a:ext>
                </a:extLst>
              </a:tr>
              <a:tr h="2167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42392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33012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…………………………………………..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75065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KSIĘGOWY ROD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SKARBNIK ZARZĄDU ROD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PREZES ZARZĄDU ROD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07403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899542"/>
                  </a:ext>
                </a:extLst>
              </a:tr>
              <a:tr h="21671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……………………..…………………,    dnia ………………………....</a:t>
                      </a: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038953"/>
                  </a:ext>
                </a:extLst>
              </a:tr>
              <a:tr h="216714">
                <a:tc gridSpan="13">
                  <a:txBody>
                    <a:bodyPr/>
                    <a:lstStyle/>
                    <a:p>
                      <a:pPr algn="l" fontAlgn="t"/>
                      <a:r>
                        <a:rPr lang="pl-PL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OBJAŚNIENIA: dane finansowe wykazane w planie rzeczowym muszą być zgodne z danymi wykazanymi w preliminarzu finansowym ROD na rok bieżący</a:t>
                      </a:r>
                    </a:p>
                  </a:txBody>
                  <a:tcPr marL="7136" marR="7136" marT="713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8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564196"/>
      </p:ext>
    </p:extLst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1DABA2-D6DC-84C9-DE9F-E1B0539C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68324"/>
              </p:ext>
            </p:extLst>
          </p:nvPr>
        </p:nvGraphicFramePr>
        <p:xfrm>
          <a:off x="0" y="1"/>
          <a:ext cx="9143999" cy="6857997"/>
        </p:xfrm>
        <a:graphic>
          <a:graphicData uri="http://schemas.openxmlformats.org/drawingml/2006/table">
            <a:tbl>
              <a:tblPr/>
              <a:tblGrid>
                <a:gridCol w="578547">
                  <a:extLst>
                    <a:ext uri="{9D8B030D-6E8A-4147-A177-3AD203B41FA5}">
                      <a16:colId xmlns:a16="http://schemas.microsoft.com/office/drawing/2014/main" val="3893740070"/>
                    </a:ext>
                  </a:extLst>
                </a:gridCol>
                <a:gridCol w="960979">
                  <a:extLst>
                    <a:ext uri="{9D8B030D-6E8A-4147-A177-3AD203B41FA5}">
                      <a16:colId xmlns:a16="http://schemas.microsoft.com/office/drawing/2014/main" val="3430250531"/>
                    </a:ext>
                  </a:extLst>
                </a:gridCol>
                <a:gridCol w="647189">
                  <a:extLst>
                    <a:ext uri="{9D8B030D-6E8A-4147-A177-3AD203B41FA5}">
                      <a16:colId xmlns:a16="http://schemas.microsoft.com/office/drawing/2014/main" val="641445066"/>
                    </a:ext>
                  </a:extLst>
                </a:gridCol>
                <a:gridCol w="931560">
                  <a:extLst>
                    <a:ext uri="{9D8B030D-6E8A-4147-A177-3AD203B41FA5}">
                      <a16:colId xmlns:a16="http://schemas.microsoft.com/office/drawing/2014/main" val="1495770225"/>
                    </a:ext>
                  </a:extLst>
                </a:gridCol>
                <a:gridCol w="581000">
                  <a:extLst>
                    <a:ext uri="{9D8B030D-6E8A-4147-A177-3AD203B41FA5}">
                      <a16:colId xmlns:a16="http://schemas.microsoft.com/office/drawing/2014/main" val="3255805939"/>
                    </a:ext>
                  </a:extLst>
                </a:gridCol>
                <a:gridCol w="647189">
                  <a:extLst>
                    <a:ext uri="{9D8B030D-6E8A-4147-A177-3AD203B41FA5}">
                      <a16:colId xmlns:a16="http://schemas.microsoft.com/office/drawing/2014/main" val="676392142"/>
                    </a:ext>
                  </a:extLst>
                </a:gridCol>
                <a:gridCol w="666801">
                  <a:extLst>
                    <a:ext uri="{9D8B030D-6E8A-4147-A177-3AD203B41FA5}">
                      <a16:colId xmlns:a16="http://schemas.microsoft.com/office/drawing/2014/main" val="248378882"/>
                    </a:ext>
                  </a:extLst>
                </a:gridCol>
                <a:gridCol w="669253">
                  <a:extLst>
                    <a:ext uri="{9D8B030D-6E8A-4147-A177-3AD203B41FA5}">
                      <a16:colId xmlns:a16="http://schemas.microsoft.com/office/drawing/2014/main" val="3778972063"/>
                    </a:ext>
                  </a:extLst>
                </a:gridCol>
                <a:gridCol w="578547">
                  <a:extLst>
                    <a:ext uri="{9D8B030D-6E8A-4147-A177-3AD203B41FA5}">
                      <a16:colId xmlns:a16="http://schemas.microsoft.com/office/drawing/2014/main" val="2575761402"/>
                    </a:ext>
                  </a:extLst>
                </a:gridCol>
                <a:gridCol w="578547">
                  <a:extLst>
                    <a:ext uri="{9D8B030D-6E8A-4147-A177-3AD203B41FA5}">
                      <a16:colId xmlns:a16="http://schemas.microsoft.com/office/drawing/2014/main" val="434135757"/>
                    </a:ext>
                  </a:extLst>
                </a:gridCol>
                <a:gridCol w="647189">
                  <a:extLst>
                    <a:ext uri="{9D8B030D-6E8A-4147-A177-3AD203B41FA5}">
                      <a16:colId xmlns:a16="http://schemas.microsoft.com/office/drawing/2014/main" val="2923626170"/>
                    </a:ext>
                  </a:extLst>
                </a:gridCol>
                <a:gridCol w="607967">
                  <a:extLst>
                    <a:ext uri="{9D8B030D-6E8A-4147-A177-3AD203B41FA5}">
                      <a16:colId xmlns:a16="http://schemas.microsoft.com/office/drawing/2014/main" val="2374911447"/>
                    </a:ext>
                  </a:extLst>
                </a:gridCol>
                <a:gridCol w="1049231">
                  <a:extLst>
                    <a:ext uri="{9D8B030D-6E8A-4147-A177-3AD203B41FA5}">
                      <a16:colId xmlns:a16="http://schemas.microsoft.com/office/drawing/2014/main" val="3355794988"/>
                    </a:ext>
                  </a:extLst>
                </a:gridCol>
              </a:tblGrid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załacznik do uchwały nr    276/2017 Prezydium KR PZD z dnia 19 lipca 2017 r.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61400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90468"/>
                  </a:ext>
                </a:extLst>
              </a:tr>
              <a:tr h="1929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                ……………………………………….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470512"/>
                  </a:ext>
                </a:extLst>
              </a:tr>
              <a:tr h="205646">
                <a:tc>
                  <a:txBody>
                    <a:bodyPr/>
                    <a:lstStyle/>
                    <a:p>
                      <a:pPr algn="ct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ROD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miejscowość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522784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154791"/>
                  </a:ext>
                </a:extLst>
              </a:tr>
              <a:tr h="38661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ZAŁĄCZNIK DO PRELIMINARZA FINANSOWEGO ROD W ZAKRESIE PLANOWANEGO  DO REALIZACJI REMONTU LUB MODERNIZACJI INFRASTRUKTURY W ROD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23908"/>
                  </a:ext>
                </a:extLst>
              </a:tr>
              <a:tr h="19294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ROK 2025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78198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46787"/>
                  </a:ext>
                </a:extLst>
              </a:tr>
              <a:tr h="8801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PLANOWANEGO ZADANIA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CAŁEGO ZAPLANOWANEGO ZADANIA (w zł)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OBMIAR  ZAPLANOWANEGO ZADANIA DO REALIZACJI W ROKU …………. (mb, m</a:t>
                      </a:r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²</a:t>
                      </a:r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szt.)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PLANOWANY % REALIZACJI ZADANIA W ROKU ………….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ŹRÓDŁA FINANSOWANIA ZADANIA ZAPLANOWANE W ROKU ………………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ZAPLANOWANYCH DO WYDATKOWANIA  ŚRODKÓW W ROKU ……… (6+7+8+9+10+11+12)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46118"/>
                  </a:ext>
                </a:extLst>
              </a:tr>
              <a:tr h="8719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ROZWOJU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OŚWIATOWY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FUNDUSZ STATUTOWY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418501"/>
                  </a:ext>
                </a:extLst>
              </a:tr>
              <a:tr h="6580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JEDNOSTEK NADRZĘDNYCH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ZEWNĘTRZNE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(w tym zgromadzone na FR, z wykorzystania majątku itd.)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819551"/>
                  </a:ext>
                </a:extLst>
              </a:tr>
              <a:tr h="5083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KR PZD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OZ PZD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europejskich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funduszy krajowych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34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9259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972212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83213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460080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288451"/>
                  </a:ext>
                </a:extLst>
              </a:tr>
              <a:tr h="1645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47356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01308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53968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…………………………………………..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50775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KSIĘGOWY ROD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SKARBNIK ZARZĄDU ROD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PREZES ZARZĄDU ROD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18512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373121"/>
                  </a:ext>
                </a:extLst>
              </a:tr>
              <a:tr h="16451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……………………..…………………,    dnia ………………………....</a:t>
                      </a: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134292"/>
                  </a:ext>
                </a:extLst>
              </a:tr>
              <a:tr h="164517"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918602"/>
                  </a:ext>
                </a:extLst>
              </a:tr>
              <a:tr h="164517">
                <a:tc gridSpan="13">
                  <a:txBody>
                    <a:bodyPr/>
                    <a:lstStyle/>
                    <a:p>
                      <a:pPr algn="l" fontAlgn="t"/>
                      <a:r>
                        <a:rPr lang="pl-PL" sz="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OBJAŚNIENIA: dane finansowe wykazane w planie rzeczowym muszą być zgodne z danymi wykazanymi w preliminarzu finansowym ROD na rok bieżący</a:t>
                      </a:r>
                    </a:p>
                  </a:txBody>
                  <a:tcPr marL="5429" marR="5429" marT="54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2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58686"/>
      </p:ext>
    </p:extLst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2D28CE3-D72E-69F5-07F5-E41CD47F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7377"/>
      </p:ext>
    </p:extLst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87" y="321468"/>
            <a:ext cx="8429625" cy="6215063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Komisja rewizyjna ROD</a:t>
            </a:r>
            <a:r>
              <a:rPr kumimoji="0" lang="pl-PL" sz="9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stawia wniosek do walnego zebrania/KD  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738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zatwierdzenie sprawozdania zarządu ROD za rok 2024,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pl-PL" sz="9600" b="1" dirty="0">
                <a:solidFill>
                  <a:schemeClr val="tx1"/>
                </a:solidFill>
              </a:rPr>
              <a:t>z</a:t>
            </a:r>
            <a:r>
              <a:rPr kumimoji="0" lang="pl-PL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atwierdzenie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sprawozdania finansowego ROD za rok 2024,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pl-PL" sz="9600" b="1" dirty="0">
                <a:solidFill>
                  <a:schemeClr val="tx1"/>
                </a:solidFill>
              </a:rPr>
              <a:t>- </a:t>
            </a:r>
            <a:r>
              <a:rPr kumimoji="0" lang="pl-PL" sz="9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przyjęcie planu pracy i preliminarza finansowego ROD na rok 2025.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przypadku negatywnej oceny pracy zarządu ROD należy skierować wniosek o nieprzyjęcie sprawozdania zarządu ROD.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chemeClr val="tx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pl-PL" sz="9600" b="1" dirty="0">
                <a:solidFill>
                  <a:schemeClr val="tx1"/>
                </a:solidFill>
              </a:rPr>
              <a:t>Sprawozdanie komisji rewizyjnej ROD podpisuje cały skład osobowy komisji rewizyjnej ROD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przypadku nieprzyjęcia sprawozdania komisji </a:t>
            </a:r>
            <a:r>
              <a:rPr lang="pl-PL" sz="9600" b="1" dirty="0">
                <a:solidFill>
                  <a:schemeClr val="tx1"/>
                </a:solidFill>
              </a:rPr>
              <a:t>r</a:t>
            </a:r>
            <a:r>
              <a:rPr kumimoji="0" lang="pl-PL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ewizyjnej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ROD z jej działalności, walne zebranie może złożyć wniosek o jej odwołanie.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Zgodnie z § 65 Statutu PZD wniosek powinien być uzasadniony.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pl-PL" sz="96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D0E94-D18A-B701-1C04-B9631028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3F521E9-6C78-2E13-CF67-F6DCF7046E4E}"/>
              </a:ext>
            </a:extLst>
          </p:cNvPr>
          <p:cNvSpPr txBox="1"/>
          <p:nvPr/>
        </p:nvSpPr>
        <p:spPr>
          <a:xfrm>
            <a:off x="467360" y="139065"/>
            <a:ext cx="7981315" cy="657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altLang="en-US" sz="2400" b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2. Komisja rewizyjna ROD sporządza i przedstawia na WZ/KD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również sprawozdanie ze swojej działalności w roku 2024.</a:t>
            </a:r>
          </a:p>
          <a:p>
            <a:pPr algn="just"/>
            <a:endParaRPr lang="pl-PL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3. Z badania rocznego sprawozdania finansowego komisja 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rewizyjna ROD sporządza protokół, w którym stwierdza czy jest ono sporządzone na drukach opracowanych przez Jednostkę Krajową PZD oraz jest zgodne z zasadami zawartymi w Zakładowym Planie Kont, przepisami o rachunkowości i uchwałami PZD.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4. Komisja przedstawia także opinię z badania projektu </a:t>
            </a:r>
          </a:p>
          <a:p>
            <a:pPr algn="just"/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preliminarza finansowego ROD na 2025 rok oraz projektów preliminarzy Funduszu Rozwoju ROD i Funduszu Oświatowego PZD w dyspozycji zarządu ROD na rok 2025.</a:t>
            </a:r>
          </a:p>
          <a:p>
            <a:pPr algn="just"/>
            <a:endParaRPr lang="pl-PL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algn="just"/>
            <a:endParaRPr lang="pl-PL" altLang="en-US" sz="2400" b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</a:t>
            </a:r>
          </a:p>
          <a:p>
            <a:r>
              <a:rPr lang="pl-PL" alt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</a:t>
            </a:r>
          </a:p>
          <a:p>
            <a:endParaRPr lang="pl-PL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886311"/>
      </p:ext>
    </p:extLst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875" y="285750"/>
            <a:ext cx="9001125" cy="60721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BARDZO WAŻNE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pl-PL" sz="3200" b="1" dirty="0">
                <a:solidFill>
                  <a:srgbClr val="FF0000"/>
                </a:solidFill>
              </a:rPr>
              <a:t>Zgodnie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§ 60 ust. 2 Statutu PZD sprawozdanie z działalności komisji rewizyjnej ROD </a:t>
            </a:r>
            <a:r>
              <a:rPr lang="pl-PL" sz="3200" b="1" dirty="0">
                <a:solidFill>
                  <a:srgbClr val="FF0000"/>
                </a:solidFill>
              </a:rPr>
              <a:t>należy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przedstawić członkom PZD do wglądu, na co najmniej 7 dni przed walnym zebraniem/KD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 i miejsce wyznacza zarząd ROD w zawiadomieniu na walne zebranie.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88" y="285750"/>
            <a:ext cx="8429625" cy="62150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UWAGI DO KOMISJI REWIZYJNYCH ROD 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wielu napotkanych przypadkach przewodniczący komisji rewizyjnych ROD nie stosują § 90 ust. 2 i 3 Statutu PZD dotyczących odbywania posiedzeń komisji.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Zaznaczyć należy, że przeprowadzenie kontroli zarządu ROD mylnie łączone jest z odbyciem posiedzenia, jak również błędne jest łączenie posiedzenia komisji rewizyjnej ROD z posiedzeniem zarządu ROD i podejmowanie wspólnych uchwał.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Konieczne jest zapoznanie się z zapisem Regulaminu Komisji </a:t>
            </a:r>
            <a:r>
              <a:rPr lang="pl-PL" sz="3000" b="1" dirty="0">
                <a:solidFill>
                  <a:schemeClr val="tx1"/>
                </a:solidFill>
              </a:rPr>
              <a:t>R</a:t>
            </a:r>
            <a:r>
              <a:rPr kumimoji="0" lang="pl-PL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ewizyjnych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PZD, a szczególnie z § 6 ust. 1, § 7 ust 1, § 10 ust. 1 i 2, wyraźnie wskazującymi zasady odbywania posiedzeń (nie rzadziej, niż raz na pól roku) i zwoływania posiedzeń oraz prowadzenia </a:t>
            </a:r>
            <a:r>
              <a:rPr kumimoji="0" lang="pl-PL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protokólarza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komisji rewizyjnej ROD.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4385" y="107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altLang="en-US"/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741368"/>
          </a:xfr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BARDZO WAŻNE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 skład organów statutowych PZD nie mogą wchodzić: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działkowcy nie będący członkami PZD,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małżonkowie i osoby bliskie innych członków organów na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tym samym poziomie organizacyjnym,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osoby odwołane z organu statutowego,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Zgodnie z § 42 ust. 5 Statutu PZD osoby te nie mogą do końca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następnej kadencji wchodzić w skład organów PZD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pochodzących z wyboru i pełnić funkcji w organach PZD.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osoby zamieszkałe na terenie ROD,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osoby posiadające ponadnormatywne altany.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" y="0"/>
            <a:ext cx="9144000" cy="6858000"/>
          </a:xfr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BARDZO WAŻNE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Walne zebranie/konferencja delegatów nie może uchwalić: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wysokości składki członkowskiej,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partycypacji w kosztach jednostki terenowej i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krajowej,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pl-PL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podwyższonych opłat ogrodowych od działkowca w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roku nabycia prawa do działki (§ 147 ust. 1 pkt 1 i 2)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pl-PL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Statutu PZD,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wysokości odsetek  ustawowych.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88" y="285750"/>
            <a:ext cx="8429625" cy="6215063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stronie internetowej  </a:t>
            </a: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www.poznan.pzd.pl</a:t>
            </a:r>
            <a:endParaRPr kumimoji="0" lang="pl-PL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Dokumenty/Dokumenty Komisji Rewizyjnej </a:t>
            </a:r>
            <a:b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znajdują się: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Uchwała KKR Nr 4/III/2025 z 28.01.2025 roku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Wzory: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protokołu z badania sprawozdania finansowego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protokołu z kontroli w ROD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opinii do preliminarzy finansowych ROD</a:t>
            </a:r>
            <a:b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sprawozdania komisji rewizyjnej ROD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pl-PL" sz="3300" b="1" dirty="0">
                <a:solidFill>
                  <a:schemeClr val="tx1"/>
                </a:solidFill>
              </a:rPr>
              <a:t> K</a:t>
            </a:r>
            <a:r>
              <a:rPr kumimoji="0" lang="pl-PL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omisja</a:t>
            </a: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rewizyjna ROD, a RODO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szkoleniowy komisji rewizyjnych w 2025 roku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Obowiązujące wzory protokołów i sprawozdań są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pl-PL" sz="3300" b="1" dirty="0">
                <a:solidFill>
                  <a:schemeClr val="tx1"/>
                </a:solidFill>
              </a:rPr>
              <a:t> </a:t>
            </a: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również w Biuletynie Informacyjnym.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60DE7D-5770-B457-058D-BACCE242C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9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87624" y="980728"/>
            <a:ext cx="659965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72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DZIĘKUJĘ ZA UWAGĘ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72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43608" y="3286124"/>
            <a:ext cx="6743672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5400" b="1" i="0" u="none" strike="noStrike" kern="120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ZAPRASZAM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5400" b="1" i="0" u="none" strike="noStrike" kern="120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5400" b="1" i="0" u="none" strike="noStrike" kern="120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DYSKUSJI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CA3E28-34FE-D60C-0B43-9C738B83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7" y="4725144"/>
            <a:ext cx="237505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57188" y="274638"/>
            <a:ext cx="8429625" cy="6297613"/>
          </a:xfrm>
        </p:spPr>
        <p:txBody>
          <a:bodyPr vert="horz" wrap="square" lIns="91440" tIns="45720" rIns="91440" bIns="45720" numCol="1" rtlCol="0" anchor="t" anchorCtr="0" compatLnSpc="1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Badanie sprawozdania finansowego ROD - § 92 </a:t>
            </a:r>
            <a:b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ust. 1 i 2 Statutu PZD.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 przystąpieniem do badania uzgadniamy termin </a:t>
            </a:r>
            <a:b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prezesem zarządu ROD. Przewodniczący komisji rewizyjnej ROD powołuje zespół kontrolny, co najmniej dwuosobowy - wskazane jest badanie przez całą komisję.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Sprawdzamy czy: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Dokumenty źródłowe (faktury, rachunki, inne), kasowe </a:t>
            </a:r>
            <a:b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przelewy: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są prawidłowo opisane - co do celowości poniesionych kosztów i wydatków z Funduszu Rozwoju ROD i Funduszu Oświatowego PZD w dyspozycji zarządu ROD,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są sprawdzone pod względem merytorycznym i rachunkowym oraz zatwierdzone przez prezesa zarządu ROD (Zakładowy Plan Kont PZD - str. 41),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klasyfikacja i dekretacja operacji gospodarczych w ewidencji księgowej  jest zgodna z wyżej wymienionym ZPK,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3"/>
          <p:cNvSpPr>
            <a:spLocks noGrp="1"/>
          </p:cNvSpPr>
          <p:nvPr>
            <p:ph idx="1"/>
          </p:nvPr>
        </p:nvSpPr>
        <p:spPr>
          <a:xfrm>
            <a:off x="428625" y="274638"/>
            <a:ext cx="8286750" cy="622617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endParaRPr lang="pl-PL" sz="2400" b="1" kern="1200" dirty="0">
              <a:latin typeface="+mn-lt"/>
              <a:ea typeface="+mn-ea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prawozdanie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zawiera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komplet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formularzy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tj.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eaLnBrk="1" hangingPunct="1"/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bilans,</a:t>
            </a:r>
          </a:p>
          <a:p>
            <a:pPr eaLnBrk="1" hangingPunct="1"/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rachunek zysków i strat (2 wersje: porównawczy do roku ubiegłego oraz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plan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do zatwierdzonego preliminarza),</a:t>
            </a:r>
          </a:p>
          <a:p>
            <a:pPr eaLnBrk="1" hangingPunct="1"/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sprawozdanie finansowe z Funduszu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Rozwoju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ROD i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Funduszu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Oświatowego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PZD w dyspozycji zarządu RO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oraz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informacj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ę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dodatkow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ą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endParaRPr lang="pl-PL" sz="28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prawozdani</a:t>
            </a:r>
            <a:r>
              <a:rPr lang="pl-PL" sz="2800" b="1" dirty="0">
                <a:solidFill>
                  <a:srgbClr val="0070C0"/>
                </a:solidFill>
              </a:rPr>
              <a:t>e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został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podpisane przez uprawnione osoby, tj.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prezesa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i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skarbnika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zarządu ROD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oraz</a:t>
            </a:r>
            <a:r>
              <a:rPr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księgowego ROD.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8625" y="274638"/>
            <a:ext cx="8286750" cy="6154738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l-PL" sz="1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BILANS - należy: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9600" b="1" dirty="0"/>
              <a:t>P</a:t>
            </a:r>
            <a:r>
              <a:rPr kumimoji="0" lang="pl-PL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orównać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salda kont ujętych w BZ na dzień 31.12.2024 roku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saldami na BO na dzień 01.01.2025 roku po stronie aktywów i pasywów.                                                  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9600" b="1" dirty="0"/>
              <a:t>Z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badać kompletność przeprowadzonej inwentaryzacji środków trwałych i ich wycenę (ŚT zniszczone, nieużyteczne, do likwidacji) oraz wyposażenia  wartościowego lub bez wartości.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Inwestcje niezakończone od lat należy odpisać w „Pozostale koszty” konto 761.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z="9600" b="1" dirty="0"/>
              <a:t>S</a:t>
            </a:r>
            <a:r>
              <a:rPr kumimoji="0" lang="pl-PL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prawdzić</a:t>
            </a: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czy gotówkę w kasie potwierdzono „Protokołem kontroli kasy” na 31.12.2024 r., o ile wystąpił niedobór lub nadwyżka należy obciążyć kasjera.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Ustalić, czy zarząd ROD zachował wysokość ustalonego  pogotowia kasowego, o ile zarząd ROD posiada warunki do   przechowywania gotówki w kasie ubezpieczonej polisą  majątku ROD (Uchwala KZ  PZD przewiduje do 1 000,00 zł).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pl-PL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1214422"/>
            <a:ext cx="728664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latin typeface="+mn-lt"/>
              </a:rPr>
              <a:t>Sprawdzić salda środków pieniężnych na rachunkach bankowych przez porównanie z wyciągami banków na 31.12.2024 roku.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latin typeface="+mn-lt"/>
              </a:rPr>
              <a:t>Przeprowadzić analizę realności należności od działkowców </a:t>
            </a:r>
            <a:r>
              <a:rPr lang="pl-PL" sz="2800" b="1" dirty="0">
                <a:solidFill>
                  <a:srgbClr val="C00000"/>
                </a:solidFill>
                <a:latin typeface="+mn-lt"/>
              </a:rPr>
              <a:t>(Art. 36 ustawy o rod przewiduje podjęcie działań po 6 miesiącach zadłużenia do pozbawienia działki włącznie).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latin typeface="+mn-lt"/>
              </a:rPr>
              <a:t>Sprawdzić zobowiązania terminowe (czy są zaległe od lat - przedawnienie, umorzenie, nieściągalne).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CFB4686-02F4-6003-3796-C9898F65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4602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3532</Words>
  <Application>Microsoft Office PowerPoint</Application>
  <PresentationFormat>Pokaz na ekranie (4:3)</PresentationFormat>
  <Paragraphs>739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1" baseType="lpstr">
      <vt:lpstr>SimSun</vt:lpstr>
      <vt:lpstr>Arial</vt:lpstr>
      <vt:lpstr>Calibri</vt:lpstr>
      <vt:lpstr>Dubai</vt:lpstr>
      <vt:lpstr>Times New Roman</vt:lpstr>
      <vt:lpstr>Motyw pakietu Office</vt:lpstr>
      <vt:lpstr>Polski Związek Działkowców Okręgowa Komisja Rewizyjna w Poznaniu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274</cp:revision>
  <dcterms:created xsi:type="dcterms:W3CDTF">2023-01-27T09:25:00Z</dcterms:created>
  <dcterms:modified xsi:type="dcterms:W3CDTF">2025-03-19T21:59:31Z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64E6E525B7FA4F10BB6A741E512A3993_13</vt:lpwstr>
  </property>
  <property fmtid="{D5CDD505-2E9C-101B-9397-08002B2CF9AE}" pid="3" name="KSOProductBuildVer">
    <vt:lpwstr>1045-12.2.0.13431</vt:lpwstr>
  </property>
</Properties>
</file>