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3"/>
    <p:sldId id="258" r:id="rId4"/>
    <p:sldId id="259" r:id="rId5"/>
    <p:sldId id="261" r:id="rId6"/>
    <p:sldId id="262" r:id="rId7"/>
    <p:sldId id="263" r:id="rId8"/>
    <p:sldId id="300" r:id="rId9"/>
    <p:sldId id="256" r:id="rId10"/>
    <p:sldId id="264" r:id="rId11"/>
    <p:sldId id="265" r:id="rId12"/>
    <p:sldId id="257" r:id="rId13"/>
    <p:sldId id="266" r:id="rId14"/>
    <p:sldId id="267" r:id="rId15"/>
    <p:sldId id="268" r:id="rId16"/>
    <p:sldId id="273" r:id="rId17"/>
    <p:sldId id="272" r:id="rId18"/>
    <p:sldId id="271" r:id="rId19"/>
    <p:sldId id="270" r:id="rId20"/>
    <p:sldId id="269" r:id="rId21"/>
    <p:sldId id="277" r:id="rId22"/>
    <p:sldId id="276" r:id="rId23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/>
    <p:restoredTop sz="94623"/>
  </p:normalViewPr>
  <p:slideViewPr>
    <p:cSldViewPr showGuides="1">
      <p:cViewPr varScale="1">
        <p:scale>
          <a:sx n="69" d="100"/>
          <a:sy n="69" d="100"/>
        </p:scale>
        <p:origin x="-1416" y="-102"/>
      </p:cViewPr>
      <p:guideLst>
        <p:guide orient="horz" pos="2198"/>
        <p:guide pos="2904"/>
      </p:guideLst>
    </p:cSldViewPr>
  </p:slideViewPr>
  <p:outlineViewPr>
    <p:cViewPr>
      <p:scale>
        <a:sx n="33" d="100"/>
        <a:sy n="33" d="100"/>
      </p:scale>
      <p:origin x="240" y="66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Kliknij, aby edytować styl</a:t>
            </a:r>
            <a:endParaRPr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Kliknij, aby edytować style wzorca tekstu</a:t>
            </a:r>
            <a:endParaRPr dirty="0"/>
          </a:p>
          <a:p>
            <a:pPr lvl="1"/>
            <a:r>
              <a:rPr dirty="0"/>
              <a:t>Drugi poziom</a:t>
            </a:r>
            <a:endParaRPr dirty="0"/>
          </a:p>
          <a:p>
            <a:pPr lvl="2"/>
            <a:r>
              <a:rPr dirty="0"/>
              <a:t>Trzeci poziom</a:t>
            </a:r>
            <a:endParaRPr dirty="0"/>
          </a:p>
          <a:p>
            <a:pPr lvl="3"/>
            <a:r>
              <a:rPr dirty="0"/>
              <a:t>Czwarty poziom</a:t>
            </a:r>
            <a:endParaRPr dirty="0"/>
          </a:p>
          <a:p>
            <a:pPr lvl="4"/>
            <a:r>
              <a:rPr dirty="0"/>
              <a:t>Piąty poziom</a:t>
            </a:r>
            <a:endParaRPr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7DBBF8-E3CE-4D5B-9501-97EE179DDB7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/>
            </a:fld>
            <a:endParaRPr lang="pl-PL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hyperlink" Target="http://www.poznan.pzd.pl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Pole tekstowe 3"/>
          <p:cNvSpPr txBox="1"/>
          <p:nvPr/>
        </p:nvSpPr>
        <p:spPr>
          <a:xfrm>
            <a:off x="591475" y="476229"/>
            <a:ext cx="7961538" cy="21532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l-PL" sz="4400" b="1" kern="1200" cap="none" spc="300" normalizeH="0" baseline="0" noProof="0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  <a:ea typeface="+mn-ea"/>
                <a:cs typeface="+mn-cs"/>
              </a:rPr>
              <a:t>Polski Związek Działkowców</a:t>
            </a:r>
            <a:endParaRPr kumimoji="0" lang="pl-PL" sz="4400" b="1" kern="1200" cap="none" spc="300" normalizeH="0" baseline="0" noProof="0" dirty="0">
              <a:ln w="66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l-PL" sz="4400" b="1" kern="1200" cap="none" spc="250" normalizeH="0" baseline="0" noProof="0" dirty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rPr>
              <a:t>   </a:t>
            </a:r>
            <a:r>
              <a:rPr lang="pl-PL" sz="3200" b="1" spc="250" noProof="0" dirty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highlight>
                  <a:srgbClr val="00FF00"/>
                </a:highlight>
                <a:latin typeface="+mn-lt"/>
                <a:sym typeface="+mn-ea"/>
              </a:rPr>
              <a:t> </a:t>
            </a:r>
            <a:r>
              <a:rPr lang="pl-PL" sz="3200" spc="250" noProof="0" dirty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highlight>
                  <a:srgbClr val="00FF00"/>
                </a:highlight>
                <a:latin typeface="+mn-lt"/>
                <a:sym typeface="+mn-ea"/>
              </a:rPr>
              <a:t>OKRĘGOWA KOMISJA REWIZYJNA</a:t>
            </a:r>
            <a:endParaRPr kumimoji="0" lang="pl-PL" sz="3200" kern="1200" cap="none" spc="250" normalizeH="0" baseline="0" noProof="0" dirty="0"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highlight>
                <a:srgbClr val="00FF00"/>
              </a:highlight>
              <a:latin typeface="+mn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pl-PL" sz="3600" b="1" spc="250" noProof="0" dirty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sym typeface="+mn-ea"/>
              </a:rPr>
              <a:t>                  </a:t>
            </a:r>
            <a:r>
              <a:rPr lang="pl-PL" sz="3200" spc="250" noProof="0" dirty="0"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highlight>
                  <a:srgbClr val="00FF00"/>
                </a:highlight>
                <a:latin typeface="+mn-lt"/>
                <a:sym typeface="+mn-ea"/>
              </a:rPr>
              <a:t> </a:t>
            </a:r>
            <a:r>
              <a:rPr lang="pl-PL" sz="3200" spc="250" noProof="0" dirty="0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highlight>
                  <a:srgbClr val="00FF00"/>
                </a:highlight>
                <a:latin typeface="+mn-lt"/>
                <a:sym typeface="+mn-ea"/>
              </a:rPr>
              <a:t>W POZNANIU</a:t>
            </a:r>
            <a:endParaRPr kumimoji="0" lang="pl-PL" sz="3200" kern="1200" cap="none" spc="250" normalizeH="0" baseline="0" noProof="0" dirty="0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highlight>
                <a:srgbClr val="00FF00"/>
              </a:highlight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28662" y="2786058"/>
            <a:ext cx="7215238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600" b="1" i="0" u="none" strike="noStrike" kern="1200" cap="none" spc="0" normalizeH="0" baseline="0" noProof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szkolenie komisji rewizyjnych ROD</a:t>
            </a:r>
            <a:endParaRPr kumimoji="0" lang="pl-PL" sz="3600" b="1" i="0" u="none" strike="noStrike" kern="1200" cap="none" spc="0" normalizeH="0" baseline="0" noProof="0">
              <a:ln w="66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600" b="1" i="0" u="none" strike="noStrike" kern="1200" cap="none" spc="0" normalizeH="0" baseline="0" noProof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 walne </a:t>
            </a:r>
            <a:r>
              <a:rPr kumimoji="0" lang="pl-PL" sz="3600" b="1" i="0" u="none" strike="noStrike" kern="1200" cap="none" spc="0" normalizeH="0" baseline="0" noProof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zebrania i </a:t>
            </a:r>
            <a:r>
              <a:rPr kumimoji="0" lang="pl-PL" sz="3600" b="1" i="0" u="none" strike="noStrike" kern="1200" cap="none" spc="0" normalizeH="0" baseline="0" noProof="0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konferencje delegatów sprawozdawczo-wyborcze  ROD w  </a:t>
            </a:r>
            <a:r>
              <a:rPr kumimoji="0" lang="pl-PL" sz="6000" b="1" i="0" u="none" strike="noStrike" kern="1200" cap="none" spc="0" normalizeH="0" baseline="0" noProof="0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2024 </a:t>
            </a:r>
            <a:r>
              <a:rPr kumimoji="0" lang="pl-PL" sz="3600" b="1" i="0" u="none" strike="noStrike" kern="1200" cap="none" spc="0" normalizeH="0" baseline="0" noProof="0" dirty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roku</a:t>
            </a:r>
            <a:endParaRPr kumimoji="0" lang="pl-PL" sz="3600" b="1" i="0" u="none" strike="noStrike" kern="1200" cap="none" spc="0" normalizeH="0" baseline="0" noProof="0" dirty="0">
              <a:ln w="66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00063" y="428625"/>
            <a:ext cx="8229600" cy="4525963"/>
          </a:xfrm>
        </p:spPr>
        <p:txBody>
          <a:bodyPr vert="horz" wrap="square" lIns="91440" tIns="45720" rIns="91440" bIns="45720" anchor="t" anchorCtr="0"/>
          <a:p>
            <a:pPr algn="ctr" eaLnBrk="1" hangingPunct="1">
              <a:buNone/>
            </a:pPr>
            <a:endParaRPr sz="2400" b="1" dirty="0"/>
          </a:p>
          <a:p>
            <a:pPr algn="ctr" eaLnBrk="1" hangingPunct="1">
              <a:buNone/>
            </a:pPr>
            <a:r>
              <a:rPr sz="2400" b="1" dirty="0"/>
              <a:t>FUNDUSZ  OŚWIATOWY  PZD (wersja plan</a:t>
            </a:r>
            <a:r>
              <a:rPr lang="pl-PL" sz="2400" b="1" dirty="0"/>
              <a:t> zatwierdzony na walnym zebraniu</a:t>
            </a:r>
            <a:r>
              <a:rPr sz="2400" b="1" dirty="0"/>
              <a:t> - należy sprawdzić:</a:t>
            </a:r>
            <a:endParaRPr sz="2400" b="1" dirty="0"/>
          </a:p>
          <a:p>
            <a:pPr eaLnBrk="1" hangingPunct="1"/>
            <a:r>
              <a:rPr sz="2400" dirty="0"/>
              <a:t>wpływy z podwyższonej opłaty ogrodowej</a:t>
            </a:r>
            <a:r>
              <a:rPr lang="pl-PL" sz="2400" dirty="0"/>
              <a:t> 20% x 350.00 zł</a:t>
            </a:r>
            <a:endParaRPr sz="2400" dirty="0"/>
          </a:p>
          <a:p>
            <a:pPr eaLnBrk="1" hangingPunct="1"/>
            <a:r>
              <a:rPr lang="pl-PL" sz="2400" dirty="0"/>
              <a:t>- dawne wpisowe</a:t>
            </a:r>
            <a:endParaRPr sz="2400" dirty="0"/>
          </a:p>
          <a:p>
            <a:pPr eaLnBrk="1" hangingPunct="1"/>
            <a:r>
              <a:rPr lang="pl-PL" sz="2400" dirty="0"/>
              <a:t>-</a:t>
            </a:r>
            <a:r>
              <a:rPr sz="2400" dirty="0"/>
              <a:t>odsetki bankowe,</a:t>
            </a:r>
            <a:endParaRPr sz="2400" dirty="0"/>
          </a:p>
          <a:p>
            <a:pPr eaLnBrk="1" hangingPunct="1"/>
            <a:r>
              <a:rPr lang="pl-PL" sz="2400" dirty="0"/>
              <a:t>-</a:t>
            </a:r>
            <a:r>
              <a:rPr sz="2400" dirty="0"/>
              <a:t>inne wpływy,                                                                                                                                       </a:t>
            </a:r>
            <a:endParaRPr sz="2400" dirty="0"/>
          </a:p>
          <a:p>
            <a:pPr marL="0" indent="0" eaLnBrk="1" hangingPunct="1">
              <a:buNone/>
            </a:pPr>
            <a:endParaRPr sz="2400" dirty="0"/>
          </a:p>
          <a:p>
            <a:pPr marL="0" indent="0" eaLnBrk="1" hangingPunct="1">
              <a:buNone/>
            </a:pPr>
            <a:r>
              <a:rPr lang="pl-PL" sz="2400" dirty="0"/>
              <a:t>-w</a:t>
            </a:r>
            <a:r>
              <a:rPr sz="2400" dirty="0"/>
              <a:t>ykorzystanie funduszu na zakup literatury fachowej, szkolenia, </a:t>
            </a:r>
            <a:endParaRPr sz="2400" dirty="0"/>
          </a:p>
          <a:p>
            <a:pPr eaLnBrk="1" hangingPunct="1"/>
            <a:r>
              <a:rPr sz="2400" dirty="0"/>
              <a:t>konkursy,</a:t>
            </a:r>
            <a:endParaRPr sz="2400" dirty="0"/>
          </a:p>
          <a:p>
            <a:pPr eaLnBrk="1" hangingPunct="1"/>
            <a:r>
              <a:rPr sz="2400" dirty="0"/>
              <a:t>zaopatrzenie instruktorów ogrodowych.</a:t>
            </a:r>
            <a:endParaRPr sz="2400" dirty="0"/>
          </a:p>
          <a:p>
            <a:pPr eaLnBrk="1" hangingPunct="1"/>
            <a:endParaRPr dirty="0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pole tekstowe 4"/>
          <p:cNvSpPr txBox="1">
            <a:spLocks noChangeArrowheads="1"/>
          </p:cNvSpPr>
          <p:nvPr/>
        </p:nvSpPr>
        <p:spPr bwMode="auto">
          <a:xfrm>
            <a:off x="285750" y="285750"/>
            <a:ext cx="8643938" cy="6277610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</a:ln>
        </p:spPr>
        <p:txBody>
          <a:bodyPr>
            <a:spAutoFit/>
          </a:bodyPr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Protokół kończymy klauzulą „</a:t>
            </a:r>
            <a:r>
              <a:rPr sz="2400" b="1" dirty="0">
                <a:latin typeface="Calibri" panose="020F0502020204030204" pitchFamily="34" charset="0"/>
              </a:rPr>
              <a:t>W oparciu o ustalenia zawarte </a:t>
            </a:r>
            <a:br>
              <a:rPr sz="2400" b="1" dirty="0">
                <a:latin typeface="Calibri" panose="020F0502020204030204" pitchFamily="34" charset="0"/>
              </a:rPr>
            </a:br>
            <a:r>
              <a:rPr sz="2400" b="1" dirty="0">
                <a:latin typeface="Calibri" panose="020F0502020204030204" pitchFamily="34" charset="0"/>
              </a:rPr>
              <a:t>w protokole stwierdza się, że badane sprawozdanie finansowe sporządzone na 31 grudnia 202</a:t>
            </a:r>
            <a:r>
              <a:rPr lang="pl-PL" sz="2400" b="1" dirty="0">
                <a:latin typeface="Calibri" panose="020F0502020204030204" pitchFamily="34" charset="0"/>
              </a:rPr>
              <a:t>3</a:t>
            </a:r>
            <a:r>
              <a:rPr sz="2400" b="1" dirty="0">
                <a:latin typeface="Calibri" panose="020F0502020204030204" pitchFamily="34" charset="0"/>
              </a:rPr>
              <a:t> roku, którego bilans wykazuje po stronie aktywów i pasywów sumę …………….  złotych i zamyka się wynikiem finansowym (nadwyżką lub niedoborem) w wysokości ………. złotych jest rzetelne i zgodne z zasadami rachunkowości, wobec czego kwalifikuje się do zatwierdzenia</a:t>
            </a:r>
            <a:r>
              <a:rPr sz="2400" dirty="0">
                <a:latin typeface="Calibri" panose="020F0502020204030204" pitchFamily="34" charset="0"/>
              </a:rPr>
              <a:t>”.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WAŻNE ! Protokół nie spełnia wymogów, jeżeli jest bez podpisów zarządu ROD, a w imieniu zespołu kontrolnego podpisze tylko kierownik zespołu kontrolnego lub przewodniczący komisji.</a:t>
            </a:r>
            <a:endParaRPr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Protokół podpisują osoby kontrolujące sprawozdanie finansowe.</a:t>
            </a:r>
            <a:endParaRPr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buNone/>
            </a:pP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b="1" dirty="0">
                <a:latin typeface="Calibri" panose="020F0502020204030204" pitchFamily="34" charset="0"/>
              </a:rPr>
              <a:t>Przewodniczący przedstawia protokół z badania na najbliższym posiedzeniu  zarządu ROD.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b="1" dirty="0">
                <a:latin typeface="Calibri" panose="020F0502020204030204" pitchFamily="34" charset="0"/>
              </a:rPr>
              <a:t>Zarząd ROD podejmuje uchwałą o przyjęcie sprawozdania do zatwierdzenia na walnym zebraniu sprawozdawczym.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endParaRPr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28625" y="428625"/>
            <a:ext cx="8429625" cy="5643563"/>
          </a:xfrm>
          <a:solidFill>
            <a:srgbClr val="FFFFCC">
              <a:alpha val="100000"/>
            </a:srgbClr>
          </a:solidFill>
          <a:ln w="38100">
            <a:solidFill>
              <a:srgbClr val="FF0000">
                <a:alpha val="100000"/>
              </a:srgbClr>
            </a:solidFill>
            <a:miter/>
          </a:ln>
        </p:spPr>
        <p:txBody>
          <a:bodyPr vert="horz" wrap="square" lIns="91440" tIns="45720" rIns="91440" bIns="45720" anchor="b" anchorCtr="0"/>
          <a:p>
            <a:pPr algn="ctr" eaLnBrk="1" hangingPunct="1"/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Sprawozdanie </a:t>
            </a:r>
            <a:r>
              <a:rPr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komisji rewizyjnej na walne zebranie</a:t>
            </a:r>
            <a:endParaRPr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eaLnBrk="1" hangingPunct="1"/>
            <a:r>
              <a:rPr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sprawozdawcz</a:t>
            </a:r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o-wyborcze</a:t>
            </a:r>
            <a:endParaRPr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eaLnBrk="1" hangingPunct="1"/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działalności za rok 202</a:t>
            </a:r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i za okres kadencji</a:t>
            </a:r>
            <a:r>
              <a:rPr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eaLnBrk="1" hangingPunct="1"/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2019- 2024  </a:t>
            </a:r>
            <a:r>
              <a:rPr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winn</a:t>
            </a:r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zawierać informacje:</a:t>
            </a:r>
            <a:endParaRPr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r>
              <a:rPr lang="pl-PL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pl-PL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.-S</a:t>
            </a:r>
            <a:r>
              <a:rPr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kład komisji i zmiany osobowe w ciągu roku - zgodnie z § 40 ust. 1 i 2 Statutu PZD członek (członkowie) dokooptowany w ciągu roku winien być przedstawiony i powołany w skład komisji rewizyjnej uchwałą przez walne zebranie, o ile nie zostanie powołana inna osoba,</a:t>
            </a:r>
            <a:endParaRPr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r>
              <a:rPr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przeprowadzone kontrole w ciągu roku, tematyka kontrolna </a:t>
            </a:r>
            <a:br>
              <a:rPr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 wyniki kontroli, </a:t>
            </a:r>
            <a:endParaRPr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r>
              <a:rPr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coroczną sprawozdawczość na walne zebrania,</a:t>
            </a:r>
            <a:endParaRPr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r>
              <a:rPr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udział doradczy przewodniczącego (lub upoważnionego zastępcy, członka) w posiedzeniach zarządu ROD - § 36 ust. 2 Statutu PZD.</a:t>
            </a:r>
            <a:endParaRPr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500063" y="428625"/>
            <a:ext cx="8286750" cy="5929313"/>
          </a:xfrm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Ocena działalności statutowo - merytorycznej zarządu ROD </a:t>
            </a:r>
            <a:b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roku 2023 i okres kadencji 2019-2024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odbyte posiedzenia, podejmowanie prawomocnych decyzji </a:t>
            </a:r>
            <a:b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w formie uchwał,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realizacja planu pracy zarządu i uchwał walnego zebrania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wdrożenie przepisów ochrony danych osobowych RODO,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przestrzeganie zasad oszczędnej gospodarki finansowej,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realizacja uchwalonych zadań inwestycyjnych i remontowych,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prawidłowe funkcjonowanie Funduszu Rozwoju ROD i Funduszu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Oświatowego PZD,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wynik badania sprawozdania finansowego,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uzyskane przychody i poniesione koszty,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zagospodarowanie działek, w tym altany ponadnormatywne </a:t>
            </a:r>
            <a:b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i zamieszkiwanie w ROD.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Prostokąt 3"/>
          <p:cNvSpPr/>
          <p:nvPr/>
        </p:nvSpPr>
        <p:spPr>
          <a:xfrm>
            <a:off x="285750" y="3286125"/>
            <a:ext cx="8358188" cy="1643063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57188" y="285750"/>
            <a:ext cx="8429625" cy="6215063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Opinia do preliminarzy finansowych na rok 2024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 92  ust. 1 Statutu  PZD jest odrębnym dokumentem i dotyczy: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preliminarza finansowego - Rachunek zysków i strat,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preliminarza Funduszu Rozwoju ROD,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Funduszu Oświatowego PZD. 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Podczas analizy zaplanowanych przychodów (wpływów)</a:t>
            </a:r>
            <a:b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kosztów (wydatków) należy mieć na uwadze wykonanie w roku 2023 i  przewidywanych (planowanych) zamierzeniach przez zarząd ROD w roku 2024.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Prostokąt 3"/>
          <p:cNvSpPr/>
          <p:nvPr/>
        </p:nvSpPr>
        <p:spPr>
          <a:xfrm>
            <a:off x="285750" y="4857750"/>
            <a:ext cx="8358188" cy="1357313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611188" y="285750"/>
            <a:ext cx="8429625" cy="6215063"/>
          </a:xfrm>
        </p:spPr>
        <p:txBody>
          <a:bodyPr vert="horz" wrap="square" lIns="91440" tIns="45720" rIns="91440" bIns="45720" numCol="1" rtlCol="0" anchor="t" anchorCtr="0" compatLnSpc="1">
            <a:normAutofit fontScale="25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Komisja rewizyjna stawia wniosek do walnego zebrania  o:</a:t>
            </a:r>
            <a:endParaRPr kumimoji="0" lang="pl-PL" sz="738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738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zatwierdzenie sprawozdania merytorycznego  i finansowego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zarządu ROD za rok 2023 lub o nie zatwierdzenie w wyniku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negatywnej oceny dzialalności zarządu  w roku  2023.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Komisja rewizyjna stawia wniosek o udzielenie absolutorium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ustępującemu zarządowi za okres kadencji 2019-2024.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 przypadku negatywnej oceny komisja rewizyjna stawia 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wniosek o nie udzielenie zarządowi  absolutorium za okres 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kadencji 2019- 2024.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przyjęcie planu pracy i preliminarzy zarządu ROD na rok 2024. </a:t>
            </a: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 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Sprawozdanie komisji rewizyjnej</a:t>
            </a: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podpisuje cały skład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komisji.</a:t>
            </a:r>
            <a:r>
              <a:rPr kumimoji="0" lang="pl-PL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l-PL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42875" y="285750"/>
            <a:ext cx="9001125" cy="607218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Protokół z badania srawozdania finansowego za rok 2023 oraz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sprawozdanie z  działalności komisji rewizyjnej  za  rok 2023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okres kadencji 2019-2024  są dokumentami do przedstawienia członkom PZD do wglądu na co najmniej  7 dni przed walnym zebraniem - § 60 ust. 2 Statutu PZD.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WAŻNE !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 i miejsce wyznacza zarząd ROD w zawiadomieniu na walne zebranie.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57188" y="285750"/>
            <a:ext cx="8429625" cy="6215063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Uwagi dla komisji rewizyjnych.</a:t>
            </a: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wielu napotkanych przypadkach przewodniczący komisji rewizyjnych nie stosują § 90 ust. 2 i 3 Statutu PZD dotyczących odbywania posiedzeń komisji.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Zaznaczyć należy, iż przeprowadzenie kontroli zarządu ROD mylnie łączone jest z odbyciem posiedzenia, jak również błędne jest łączenie posiedzenia komisji rewizyjnej z posiedzeniem zarządu ROD i podejmowanie wspólnych uchwał.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Konieczne jest zapoznanie się z zapisem Regulaminu komisji rewizyjnych, a szczególnie z § 6 ust. 1, § 7 ust 1, § 10 ust. 1 i 2, wyraźnie wskazującymi zasady odbywania posiedzeń (nie rzadziej, niż raz na pól roku) i zwoływania posiedzenia oraz prowadzenia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protokólarza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komisji rewizyjnej ROD.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94385" y="1079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pl-PL" altLang="en-US"/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57188" y="285750"/>
            <a:ext cx="8429625" cy="5643563"/>
          </a:xfr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BARDZO WAŻNE !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 skład organów  statutowych  PZD nie mogą wchodzić: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działkowcy nie będący członkami PZD i osoby nie będące działkowcami,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małżonkowie i osoby bliskie innych członków  organów na tym samym poziomie organizacyjnym,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osoby odwołane z organu statutowego w mijającej kadencji 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§ 42 ust. 5 Statutu PZD,                                                   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osoby zamieszkałe na terenie ROD,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osoby posiadające ponadnormatywne altany.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57188" y="285750"/>
            <a:ext cx="8429625" cy="3714750"/>
          </a:xfr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WAŻNE !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Walne zebranie nie może uchwalić: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wysokości składki członkowskiej,                                                            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partycypacji w kosztach jednostki terenowej i krajowej,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podwyższonych opłat od nowych działkowców (była opłata   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inwestycyjna i byłe wpisowe),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wysokości odsetek  ustawowych.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ymbol zastępczy zawartości 3"/>
          <p:cNvSpPr>
            <a:spLocks noGrp="1"/>
          </p:cNvSpPr>
          <p:nvPr>
            <p:ph idx="1" hasCustomPrompt="1"/>
          </p:nvPr>
        </p:nvSpPr>
        <p:spPr>
          <a:xfrm>
            <a:off x="107950" y="45085"/>
            <a:ext cx="8784000" cy="5868000"/>
          </a:xfrm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Szkolenia komisji rewizyjnych Rodzinnych Ogrodów Działkowych PZD w 2024 roku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Komisja rewizyjna ROD posługuje się przepisami związkowymi zawartymi w:</a:t>
            </a:r>
            <a:endParaRPr kumimoji="0" lang="pl-PL" sz="9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Ustawie o rod z 13 grudnia 2013 roku - weszła w życie 19 stycznia 2014 roku,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Statucie PZD z  02 lipca 2015 roku ze zmianami wprowadzonymi przez XIII Krajowy Zjazd Delegatów PZD w dniu 09 grudnia 2017 roku,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Regulaminie Komisji Rewizyjnych z 22 czerwca 2018 roku - obowiązuje od 01 września 2018 roku,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Regulaminie rodzinnego ogrodu działkowego z 01 października 2015 roku ze zmianami wprowadzonymi w dniu 28 czerwca 2018 roku - obowiązuje od 01 stycznia 2019 roku,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Biuletynach Informacyjnych z uchwałami Krajowej Rady PZD i uchwałami Krajowego Zarządu PZD,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Uchwałach Okręgowego Zarządu PZD w Poznaniu,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Zasadach rachunkowości i zakładowym planie kont PZD z 14 kwietnia 2015 ku - obowiązuje od 01 stycznia 2015 roku,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RODO w ROD; przewodnik PZD.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57188" y="285750"/>
            <a:ext cx="8429625" cy="6215063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stronie internetowej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"/>
              </a:rPr>
              <a:t>www.poznan.pzd.pl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Dokumenty/</a:t>
            </a:r>
            <a:r>
              <a:rPr kumimoji="0" lang="pl-PL" sz="2595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Dokumenty</a:t>
            </a: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komisji rewizyjnej znajdują się: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Uchwała KKR Nr 7/XV/2018 z 22.06.2018 roku,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Wzory: 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protokołu z badania sprawozdania </a:t>
            </a: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finansowego, 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protokółu z kontroli w ROD, 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opinii do preliminarzy finansowych;</a:t>
            </a:r>
            <a:b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sprawozdanie komisji rewizyjnej,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pl-PL" sz="2595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Komisja rewizyjna ROD a RODO,</a:t>
            </a:r>
            <a:endParaRPr kumimoji="0" lang="pl-PL" sz="2595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Program szkoleniowy komisji rewizyjnych w 2024 roku.  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Obowiązujące wzory protokołów i sprawozdań są również </a:t>
            </a:r>
            <a:b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Biuletynie Informacyjnym nr 12/2018. </a:t>
            </a: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59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Okręgowa Komisja Rewizyjna PZD w Poznaniu</a:t>
            </a:r>
            <a:endParaRPr kumimoji="0" lang="pl-PL" sz="2595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595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Prostokąt 3"/>
          <p:cNvSpPr/>
          <p:nvPr/>
        </p:nvSpPr>
        <p:spPr>
          <a:xfrm>
            <a:off x="1428728" y="2143116"/>
            <a:ext cx="62536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5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DZIĘKUJĘ ZA UWAGĘ</a:t>
            </a:r>
            <a:endParaRPr kumimoji="0" lang="pl-PL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14348" y="3286124"/>
            <a:ext cx="779572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5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ZAPRASZAM DO DYSKUSJI</a:t>
            </a:r>
            <a:endParaRPr kumimoji="0" lang="pl-PL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Pole tekstowe 1"/>
          <p:cNvSpPr txBox="1"/>
          <p:nvPr/>
        </p:nvSpPr>
        <p:spPr>
          <a:xfrm>
            <a:off x="1375410" y="60388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pl-PL" altLang="en-US"/>
          </a:p>
        </p:txBody>
      </p:sp>
      <p:sp>
        <p:nvSpPr>
          <p:cNvPr id="4" name="Pole tekstowe 3"/>
          <p:cNvSpPr txBox="1"/>
          <p:nvPr/>
        </p:nvSpPr>
        <p:spPr>
          <a:xfrm>
            <a:off x="1131570" y="52959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pl-PL" altLang="en-US"/>
          </a:p>
        </p:txBody>
      </p:sp>
      <p:sp>
        <p:nvSpPr>
          <p:cNvPr id="6" name="Pole tekstowe 5"/>
          <p:cNvSpPr txBox="1"/>
          <p:nvPr/>
        </p:nvSpPr>
        <p:spPr>
          <a:xfrm>
            <a:off x="323215" y="603885"/>
            <a:ext cx="8258810" cy="60401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pl-PL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altLang="en-US" sz="2400" b="1">
                <a:latin typeface="+mn-lt"/>
                <a:cs typeface="+mn-lt"/>
              </a:rPr>
              <a:t>godnie z Uchwałą nr 426/2023 Krajowego Zarządu Polskiego Związku</a:t>
            </a:r>
            <a:r>
              <a:rPr lang="pl-PL" altLang="en-US" sz="2400">
                <a:latin typeface="+mn-lt"/>
                <a:cs typeface="+mn-lt"/>
              </a:rPr>
              <a:t> Dz</a:t>
            </a:r>
            <a:r>
              <a:rPr lang="pl-PL" altLang="en-US" sz="2400" b="1">
                <a:latin typeface="+mn-lt"/>
                <a:cs typeface="+mn-lt"/>
              </a:rPr>
              <a:t>iałkowców z dnia 15 grudnia 2023r.</a:t>
            </a:r>
            <a:endParaRPr lang="pl-PL" altLang="en-US" sz="2400" b="1">
              <a:latin typeface="+mn-lt"/>
              <a:cs typeface="+mn-lt"/>
            </a:endParaRPr>
          </a:p>
          <a:p>
            <a:r>
              <a:rPr lang="pl-PL" altLang="en-US" sz="2400" b="1">
                <a:latin typeface="+mn-lt"/>
                <a:cs typeface="+mn-lt"/>
              </a:rPr>
              <a:t>komisje rewizyjne ROD zobowiązane są do przygotowania </a:t>
            </a:r>
            <a:endParaRPr lang="pl-PL" altLang="en-US" sz="2400" b="1">
              <a:latin typeface="+mn-lt"/>
              <a:cs typeface="+mn-lt"/>
            </a:endParaRPr>
          </a:p>
          <a:p>
            <a:r>
              <a:rPr lang="pl-PL" altLang="en-US" sz="2400" b="1">
                <a:latin typeface="+mn-lt"/>
                <a:cs typeface="+mn-lt"/>
              </a:rPr>
              <a:t>i przedstawienia na WZ/KD</a:t>
            </a:r>
            <a:r>
              <a:rPr lang="pl-PL" altLang="en-US" sz="2400">
                <a:latin typeface="+mn-lt"/>
                <a:cs typeface="+mn-lt"/>
              </a:rPr>
              <a:t> :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1.badanie sprawozdania finasowego za 2023 rok,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2. wydanie opinii do preliminarzy  na rok 2024: rachunku zysków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    i strat, Funduszu Rozwoju ROD i Funduszu Oświatowego PZD,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3. sprawozdanie ze swojej działalności za rok 2023, a w tym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     ocena działalności statutowo-merytorycznej zarządu ROD,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4. sprawozdanie ze swojej działalności za okres kadencji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    2019- 2023, a w tym ocena działalności zarządu ROD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    statutowo- merytorycznej.</a:t>
            </a:r>
            <a:endParaRPr lang="pl-PL" altLang="en-US" sz="2400">
              <a:latin typeface="+mn-lt"/>
              <a:cs typeface="+mn-lt"/>
            </a:endParaRPr>
          </a:p>
          <a:p>
            <a:r>
              <a:rPr lang="pl-PL" altLang="en-US" sz="2400">
                <a:latin typeface="+mn-lt"/>
                <a:cs typeface="+mn-lt"/>
              </a:rPr>
              <a:t>    </a:t>
            </a:r>
            <a:endParaRPr lang="pl-PL" altLang="en-US" sz="2400">
              <a:latin typeface="+mn-lt"/>
              <a:cs typeface="+mn-lt"/>
            </a:endParaRPr>
          </a:p>
          <a:p>
            <a:endParaRPr lang="pl-PL" altLang="en-US" sz="2400">
              <a:latin typeface="+mn-lt"/>
              <a:cs typeface="+mn-lt"/>
            </a:endParaRPr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ymbol zastępczy zawartości 3"/>
          <p:cNvSpPr>
            <a:spLocks noGrp="1"/>
          </p:cNvSpPr>
          <p:nvPr>
            <p:ph idx="1" hasCustomPrompt="1"/>
          </p:nvPr>
        </p:nvSpPr>
        <p:spPr>
          <a:xfrm>
            <a:off x="357188" y="274638"/>
            <a:ext cx="8429625" cy="6297613"/>
          </a:xfrm>
        </p:spPr>
        <p:txBody>
          <a:bodyPr vert="horz" wrap="square" lIns="91440" tIns="45720" rIns="91440" bIns="45720" numCol="1" rtlCol="0" anchor="t" anchorCtr="0" compatLnSpc="1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Badanie </a:t>
            </a:r>
            <a:r>
              <a:rPr kumimoji="0" lang="pl-PL" sz="3425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sprawozdania </a:t>
            </a:r>
            <a:r>
              <a:rPr kumimoji="0" lang="pl-PL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finansowego ROD - § 92 ust. 1 i 2 Statutu PZD.</a:t>
            </a:r>
            <a:endParaRPr kumimoji="0" lang="pl-PL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Przed przystąpieniem do badania uzgadniamy termin </a:t>
            </a:r>
            <a:b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prezesem zarządu ROD. Przewodniczący komisji powołuje Zespół kontrolny co najmniej dwuosobowy - wskazane jest badanie przez całą komisję.</a:t>
            </a:r>
            <a:endParaRPr kumimoji="0" lang="pl-PL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Sprawdzamy czy:</a:t>
            </a:r>
            <a:endParaRPr kumimoji="0" lang="pl-PL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pl-PL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dokumenty źródłowe </a:t>
            </a: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(faktury, rachunki, inne), kasowe </a:t>
            </a:r>
            <a:b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przelewy:</a:t>
            </a:r>
            <a:endParaRPr kumimoji="0" lang="pl-PL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są prawidłowo opisane - co do celowości poniesionych kosztów </a:t>
            </a:r>
            <a:b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wydatków z Funduszu Rozwoju ROD i Funduszu Oświatowego PZD,</a:t>
            </a:r>
            <a:endParaRPr kumimoji="0" lang="pl-PL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są sprawdzone  pod względem merytorycznym i rachunkowym oraz zatwierdzone przez prezesa (Zakładowy Plan Kont PZD - str. 41),</a:t>
            </a:r>
            <a:endParaRPr kumimoji="0" lang="pl-PL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klasyfikacja i dekretacja operacji gospodarczych w ewidencji księgowej  </a:t>
            </a:r>
            <a:endParaRPr kumimoji="0" lang="pl-PL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jest zgodna z wyżej wymienionym ZPK,</a:t>
            </a:r>
            <a:endParaRPr kumimoji="0" lang="pl-PL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Symbol zastępczy zawartości 3"/>
          <p:cNvSpPr>
            <a:spLocks noGrp="1"/>
          </p:cNvSpPr>
          <p:nvPr>
            <p:ph idx="1" hasCustomPrompt="1"/>
          </p:nvPr>
        </p:nvSpPr>
        <p:spPr>
          <a:xfrm>
            <a:off x="428625" y="274638"/>
            <a:ext cx="8286750" cy="6226175"/>
          </a:xfrm>
        </p:spPr>
        <p:txBody>
          <a:bodyPr vert="horz" wrap="square" lIns="91440" tIns="45720" rIns="91440" bIns="45720" anchor="t" anchorCtr="0"/>
          <a:p>
            <a:pPr eaLnBrk="1" hangingPunct="1">
              <a:buFont typeface="Arial" panose="020B0604020202020204" pitchFamily="34" charset="0"/>
              <a:buNone/>
            </a:pPr>
            <a:r>
              <a:rPr sz="2400" b="1" kern="1200" dirty="0">
                <a:latin typeface="+mn-lt"/>
                <a:ea typeface="+mn-ea"/>
                <a:cs typeface="+mn-cs"/>
              </a:rPr>
              <a:t>2. sprawozdanie zawiera komplet formularzy:</a:t>
            </a:r>
            <a:endParaRPr sz="2400" b="1" kern="1200" dirty="0">
              <a:latin typeface="+mn-lt"/>
              <a:ea typeface="+mn-ea"/>
              <a:cs typeface="+mn-cs"/>
            </a:endParaRPr>
          </a:p>
          <a:p>
            <a:pPr eaLnBrk="1" hangingPunct="1"/>
            <a:r>
              <a:rPr sz="2400" kern="1200" dirty="0">
                <a:latin typeface="+mn-lt"/>
                <a:ea typeface="+mn-ea"/>
                <a:cs typeface="+mn-cs"/>
              </a:rPr>
              <a:t>bilans,</a:t>
            </a:r>
            <a:endParaRPr sz="2400" kern="1200" dirty="0">
              <a:latin typeface="+mn-lt"/>
              <a:ea typeface="+mn-ea"/>
              <a:cs typeface="+mn-cs"/>
            </a:endParaRPr>
          </a:p>
          <a:p>
            <a:pPr eaLnBrk="1" hangingPunct="1"/>
            <a:r>
              <a:rPr sz="2400" kern="1200" dirty="0">
                <a:latin typeface="+mn-lt"/>
                <a:ea typeface="+mn-ea"/>
                <a:cs typeface="+mn-cs"/>
              </a:rPr>
              <a:t>rachunek zysków i strat (2 wersje: porównawczy do roku ubiegłego oraz</a:t>
            </a:r>
            <a:r>
              <a:rPr lang="pl-PL" sz="2400" kern="1200" dirty="0">
                <a:latin typeface="+mn-lt"/>
                <a:ea typeface="+mn-ea"/>
                <a:cs typeface="+mn-cs"/>
              </a:rPr>
              <a:t> plan</a:t>
            </a:r>
            <a:r>
              <a:rPr sz="2400" kern="1200" dirty="0">
                <a:latin typeface="+mn-lt"/>
                <a:ea typeface="+mn-ea"/>
                <a:cs typeface="+mn-cs"/>
              </a:rPr>
              <a:t> do zatwierdzonego preliminarza),</a:t>
            </a:r>
            <a:endParaRPr sz="2400" kern="1200" dirty="0">
              <a:latin typeface="+mn-lt"/>
              <a:ea typeface="+mn-ea"/>
              <a:cs typeface="+mn-cs"/>
            </a:endParaRPr>
          </a:p>
          <a:p>
            <a:pPr eaLnBrk="1" hangingPunct="1"/>
            <a:r>
              <a:rPr sz="2400" kern="1200" dirty="0">
                <a:latin typeface="+mn-lt"/>
                <a:ea typeface="+mn-ea"/>
                <a:cs typeface="+mn-cs"/>
              </a:rPr>
              <a:t>sprawozdanie finansowe z Funduszu Rozwoju ROD, Funduszu </a:t>
            </a:r>
            <a:endParaRPr sz="2400" kern="1200" dirty="0">
              <a:latin typeface="+mn-lt"/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sz="2400" kern="1200" dirty="0">
                <a:latin typeface="+mn-lt"/>
                <a:ea typeface="+mn-ea"/>
                <a:cs typeface="+mn-cs"/>
              </a:rPr>
              <a:t>     Oświatowego PZD</a:t>
            </a:r>
            <a:r>
              <a:rPr lang="pl-PL" sz="2400" kern="1200" dirty="0">
                <a:latin typeface="+mn-lt"/>
                <a:ea typeface="+mn-ea"/>
                <a:cs typeface="+mn-cs"/>
              </a:rPr>
              <a:t> </a:t>
            </a:r>
            <a:r>
              <a:rPr sz="2400" kern="1200" dirty="0">
                <a:latin typeface="+mn-lt"/>
                <a:ea typeface="+mn-ea"/>
                <a:cs typeface="+mn-cs"/>
              </a:rPr>
              <a:t> oraz informacji dodatkowej.</a:t>
            </a:r>
            <a:endParaRPr sz="2400" kern="1200" dirty="0">
              <a:latin typeface="+mn-lt"/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sz="2400" kern="1200" dirty="0">
              <a:latin typeface="+mn-lt"/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sz="2400" b="1" kern="1200" dirty="0">
                <a:latin typeface="+mn-lt"/>
                <a:ea typeface="+mn-ea"/>
                <a:cs typeface="+mn-cs"/>
              </a:rPr>
              <a:t>3. sprawozdania zostały podpisane przez uprawnione osoby, tj. prezesa, skarbnika i księgowego ROD.</a:t>
            </a:r>
            <a:endParaRPr sz="2400" b="1" kern="1200" dirty="0">
              <a:latin typeface="+mn-lt"/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ymbol zastępczy zawartości 3"/>
          <p:cNvSpPr>
            <a:spLocks noGrp="1"/>
          </p:cNvSpPr>
          <p:nvPr>
            <p:ph idx="1" hasCustomPrompt="1"/>
          </p:nvPr>
        </p:nvSpPr>
        <p:spPr>
          <a:xfrm>
            <a:off x="467995" y="188278"/>
            <a:ext cx="8286750" cy="6154738"/>
          </a:xfrm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5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BILANS - należy:</a:t>
            </a:r>
            <a:endParaRPr kumimoji="0" lang="pl-PL" sz="3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porównać salda kont ujętych w BZ na dzień 31.12.2022 roku </a:t>
            </a:r>
            <a:b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saldami na BO na dzień 01.01.2023 roku po stronie aktywów </a:t>
            </a:r>
            <a:b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pasywów,                                                               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zbadać kompletność przeprowadzonej inwentaryzacji środków trwałych i ich wycenę (</a:t>
            </a:r>
            <a:r>
              <a:rPr kumimoji="0" lang="pl-PL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ŚT zniszczone, nieużyteczne, do likwidacji</a:t>
            </a: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oraz wyposażenia  wartościowego lub bez wartości.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Inwestcje niezakończone od lat należy odpisać w „Pozostale koszty” konto 761.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sprawdzić czy gotówkę w kasie potwierdzono” Protokołem kontroli kasy”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31.12.2023r., o ile wystąpił niedobór lub nadwyżka należy obciążyć kasjera.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Ustalić czy zarząd ROD  zachował  wysokość ustalonego  pogotowia kasowego, o ile zarząd ROD posiada warunki do   przechowywania gotówki w kasie  ubezpieczonej polisą  majątku ROD (Uchwala KZ przewiduje do 1 000,00 zł).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sprawdzić salda środków pieniężnych na rachunkach bankowych przez porównanie z wyciągami banków na 31.12.2023r.</a:t>
            </a: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l-PL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ymbol zastępczy zawartości 3"/>
          <p:cNvSpPr>
            <a:spLocks noGrp="1"/>
          </p:cNvSpPr>
          <p:nvPr>
            <p:ph idx="1" hasCustomPrompt="1"/>
          </p:nvPr>
        </p:nvSpPr>
        <p:spPr>
          <a:xfrm>
            <a:off x="467995" y="188278"/>
            <a:ext cx="8286750" cy="615473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przeprowadzić analizę realności należności od działkowców </a:t>
            </a:r>
            <a:br>
              <a:rPr lang="pl-PL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</a:br>
            <a:r>
              <a:rPr lang="pl-PL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(</a:t>
            </a:r>
            <a:r>
              <a:rPr lang="pl-PL" sz="2400" b="1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Art. 36 ustawy o rod przewiduje podjęcie działań po </a:t>
            </a:r>
            <a:br>
              <a:rPr lang="pl-PL" sz="2400" b="1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</a:br>
            <a:r>
              <a:rPr lang="pl-PL" sz="2400" b="1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6 miesiącach zadłużenia do pozbawienia działki włącznie</a:t>
            </a:r>
            <a:r>
              <a:rPr lang="pl-PL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),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sprawdzić zobowiązania terminowe (</a:t>
            </a:r>
            <a:r>
              <a:rPr lang="pl-PL" sz="2400" b="1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czy są zaległe od lat - przedawnienie, umorzenie, nieściągalne</a:t>
            </a:r>
            <a:r>
              <a:rPr lang="pl-PL" sz="2400" noProof="0" dirty="0" smtClean="0">
                <a:ln>
                  <a:noFill/>
                </a:ln>
                <a:effectLst/>
                <a:uLnTx/>
                <a:uFillTx/>
                <a:sym typeface="+mn-ea"/>
              </a:rPr>
              <a:t>).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pole tekstowe 5"/>
          <p:cNvSpPr txBox="1">
            <a:spLocks noChangeArrowheads="1"/>
          </p:cNvSpPr>
          <p:nvPr/>
        </p:nvSpPr>
        <p:spPr bwMode="auto">
          <a:xfrm>
            <a:off x="357188" y="500063"/>
            <a:ext cx="8286750" cy="5539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ctr">
              <a:buNone/>
            </a:pPr>
            <a:r>
              <a:rPr sz="2400" b="1" dirty="0">
                <a:latin typeface="Calibri" panose="020F0502020204030204" pitchFamily="34" charset="0"/>
              </a:rPr>
              <a:t>RACHUNEK  ZYSKÓW  I  STRAT (wersja plan</a:t>
            </a:r>
            <a:r>
              <a:rPr lang="pl-PL" sz="2400" b="1" dirty="0">
                <a:latin typeface="Calibri" panose="020F0502020204030204" pitchFamily="34" charset="0"/>
              </a:rPr>
              <a:t> zatwierdony na walnym zebraniu</a:t>
            </a:r>
            <a:r>
              <a:rPr sz="2400" b="1" dirty="0">
                <a:latin typeface="Calibri" panose="020F0502020204030204" pitchFamily="34" charset="0"/>
              </a:rPr>
              <a:t>) - należy sprawdzić:</a:t>
            </a:r>
            <a:endParaRPr sz="2400" b="1" dirty="0">
              <a:latin typeface="Calibri" panose="020F0502020204030204" pitchFamily="34" charset="0"/>
            </a:endParaRPr>
          </a:p>
          <a:p>
            <a:pPr algn="ctr">
              <a:buNone/>
            </a:pPr>
            <a:endParaRPr sz="2400" b="1" dirty="0">
              <a:latin typeface="Calibri" panose="020F0502020204030204" pitchFamily="34" charset="0"/>
            </a:endParaRPr>
          </a:p>
          <a:p>
            <a:pPr>
              <a:buChar char="-"/>
            </a:pPr>
            <a:r>
              <a:rPr sz="2400" dirty="0">
                <a:latin typeface="Calibri" panose="020F0502020204030204" pitchFamily="34" charset="0"/>
              </a:rPr>
              <a:t> rzetelność klasyfikacji i prawidłowość dekretacji dokumentów   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 operacji gospodarczych,</a:t>
            </a:r>
            <a:endParaRPr sz="2400" dirty="0">
              <a:latin typeface="Calibri" panose="020F0502020204030204" pitchFamily="34" charset="0"/>
            </a:endParaRPr>
          </a:p>
          <a:p>
            <a:pPr>
              <a:buChar char="-"/>
            </a:pPr>
            <a:r>
              <a:rPr sz="2400" dirty="0">
                <a:latin typeface="Calibri" panose="020F0502020204030204" pitchFamily="34" charset="0"/>
              </a:rPr>
              <a:t> prawidłowość przychodów ze składki członkowskiej</a:t>
            </a:r>
            <a:r>
              <a:rPr lang="pl-PL" sz="2400" dirty="0">
                <a:latin typeface="Calibri" panose="020F0502020204030204" pitchFamily="34" charset="0"/>
              </a:rPr>
              <a:t> i</a:t>
            </a:r>
            <a:r>
              <a:rPr sz="2400" dirty="0">
                <a:latin typeface="Calibri" panose="020F0502020204030204" pitchFamily="34" charset="0"/>
              </a:rPr>
              <a:t> opłat</a:t>
            </a:r>
            <a:r>
              <a:rPr lang="pl-PL" sz="2400" dirty="0">
                <a:latin typeface="Calibri" panose="020F0502020204030204" pitchFamily="34" charset="0"/>
              </a:rPr>
              <a:t>y</a:t>
            </a:r>
            <a:r>
              <a:rPr sz="2400" dirty="0">
                <a:latin typeface="Calibri" panose="020F0502020204030204" pitchFamily="34" charset="0"/>
              </a:rPr>
              <a:t>   </a:t>
            </a:r>
            <a:endParaRPr sz="2400" dirty="0">
              <a:latin typeface="Calibri" panose="020F0502020204030204" pitchFamily="34" charset="0"/>
            </a:endParaRPr>
          </a:p>
          <a:p>
            <a:pPr>
              <a:buChar char="-"/>
            </a:pPr>
            <a:r>
              <a:rPr sz="2400" dirty="0">
                <a:latin typeface="Calibri" panose="020F0502020204030204" pitchFamily="34" charset="0"/>
              </a:rPr>
              <a:t> ogrodow</a:t>
            </a:r>
            <a:r>
              <a:rPr lang="pl-PL" sz="2400" dirty="0">
                <a:latin typeface="Calibri" panose="020F0502020204030204" pitchFamily="34" charset="0"/>
              </a:rPr>
              <a:t>ej</a:t>
            </a:r>
            <a:r>
              <a:rPr sz="2400" dirty="0">
                <a:latin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</a:rPr>
              <a:t>(</a:t>
            </a:r>
            <a:r>
              <a:rPr sz="2400" dirty="0">
                <a:latin typeface="Calibri" panose="020F0502020204030204" pitchFamily="34" charset="0"/>
              </a:rPr>
              <a:t>bez opłaty energetycznej, wodnej, śmieciowej</a:t>
            </a:r>
            <a:r>
              <a:rPr lang="pl-PL" sz="2400" dirty="0">
                <a:latin typeface="Calibri" panose="020F0502020204030204" pitchFamily="34" charset="0"/>
              </a:rPr>
              <a:t>)</a:t>
            </a:r>
            <a:r>
              <a:rPr sz="2400" dirty="0">
                <a:latin typeface="Calibri" panose="020F0502020204030204" pitchFamily="34" charset="0"/>
              </a:rPr>
              <a:t>  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 partycypacj</a:t>
            </a:r>
            <a:r>
              <a:rPr lang="pl-PL" sz="2400" dirty="0">
                <a:latin typeface="Calibri" panose="020F0502020204030204" pitchFamily="34" charset="0"/>
              </a:rPr>
              <a:t>a</a:t>
            </a:r>
            <a:r>
              <a:rPr sz="2400" dirty="0">
                <a:latin typeface="Calibri" panose="020F0502020204030204" pitchFamily="34" charset="0"/>
              </a:rPr>
              <a:t> dla jednostki  terenowej</a:t>
            </a:r>
            <a:r>
              <a:rPr lang="pl-PL" sz="2400" dirty="0">
                <a:latin typeface="Calibri" panose="020F0502020204030204" pitchFamily="34" charset="0"/>
              </a:rPr>
              <a:t>i i krajowej,</a:t>
            </a:r>
            <a:endParaRPr lang="pl-PL"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- ściągalność składki członkowskiej i opłat</a:t>
            </a:r>
            <a:r>
              <a:rPr lang="pl-PL" sz="2400" dirty="0">
                <a:latin typeface="Calibri" panose="020F0502020204030204" pitchFamily="34" charset="0"/>
              </a:rPr>
              <a:t>y</a:t>
            </a:r>
            <a:r>
              <a:rPr sz="2400" dirty="0">
                <a:latin typeface="Calibri" panose="020F0502020204030204" pitchFamily="34" charset="0"/>
              </a:rPr>
              <a:t> ogrodow</a:t>
            </a:r>
            <a:r>
              <a:rPr lang="pl-PL" sz="2400" dirty="0">
                <a:latin typeface="Calibri" panose="020F0502020204030204" pitchFamily="34" charset="0"/>
              </a:rPr>
              <a:t>ej</a:t>
            </a:r>
            <a:r>
              <a:rPr sz="2400" dirty="0">
                <a:latin typeface="Calibri" panose="020F0502020204030204" pitchFamily="34" charset="0"/>
              </a:rPr>
              <a:t> ma 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</a:rPr>
              <a:t>  </a:t>
            </a:r>
            <a:r>
              <a:rPr sz="2400" dirty="0">
                <a:latin typeface="Calibri" panose="020F0502020204030204" pitchFamily="34" charset="0"/>
              </a:rPr>
              <a:t>zasadniczy wpływ na wynik finansowy przychodów,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- prawidłowe ujęcie kosztów działalności statutowej i kosztów  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 administracyjnych a znaczne odchylenia od planowanych -  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 zwłaszcza przekroczenia, </a:t>
            </a:r>
            <a:r>
              <a:rPr sz="2400" b="1" dirty="0">
                <a:latin typeface="Calibri" panose="020F0502020204030204" pitchFamily="34" charset="0"/>
              </a:rPr>
              <a:t>czy są uzasadnione,</a:t>
            </a:r>
            <a:endParaRPr sz="24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- ustalenie prawidłowego wyniku.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endParaRPr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pole tekstowe 5"/>
          <p:cNvSpPr txBox="1">
            <a:spLocks noChangeArrowheads="1"/>
          </p:cNvSpPr>
          <p:nvPr/>
        </p:nvSpPr>
        <p:spPr bwMode="auto">
          <a:xfrm>
            <a:off x="357188" y="285750"/>
            <a:ext cx="8286750" cy="70161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 algn="ctr">
              <a:buNone/>
            </a:pPr>
            <a:r>
              <a:rPr sz="2400" b="1" dirty="0">
                <a:latin typeface="Calibri" panose="020F0502020204030204" pitchFamily="34" charset="0"/>
              </a:rPr>
              <a:t>FUNDUSZ  ROZWOJU  ROD (wersja plan</a:t>
            </a:r>
            <a:r>
              <a:rPr lang="pl-PL" sz="2400" b="1" dirty="0">
                <a:latin typeface="Calibri" panose="020F0502020204030204" pitchFamily="34" charset="0"/>
              </a:rPr>
              <a:t> zatwierdzony na walnym zebraniu</a:t>
            </a:r>
            <a:r>
              <a:rPr sz="2400" b="1" dirty="0">
                <a:latin typeface="Calibri" panose="020F0502020204030204" pitchFamily="34" charset="0"/>
              </a:rPr>
              <a:t>) - należy sprawdzić:</a:t>
            </a:r>
            <a:endParaRPr sz="2400" b="1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- wpływy z zewnątrz</a:t>
            </a:r>
            <a:r>
              <a:rPr lang="pl-PL" sz="2400" dirty="0">
                <a:latin typeface="Calibri" panose="020F0502020204030204" pitchFamily="34" charset="0"/>
              </a:rPr>
              <a:t>-fundusze krajowe,europejskie,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- wpływy z wpłat działkowców</a:t>
            </a:r>
            <a:r>
              <a:rPr lang="pl-PL" sz="2400" dirty="0">
                <a:latin typeface="Calibri" panose="020F0502020204030204" pitchFamily="34" charset="0"/>
              </a:rPr>
              <a:t>  na inwestycje i nabycie działki,</a:t>
            </a:r>
            <a:endParaRPr lang="pl-PL"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2400" dirty="0">
                <a:latin typeface="Calibri" panose="020F0502020204030204" pitchFamily="34" charset="0"/>
              </a:rPr>
              <a:t>-</a:t>
            </a:r>
            <a:r>
              <a:rPr sz="2400" dirty="0">
                <a:latin typeface="Calibri" panose="020F0502020204030204" pitchFamily="34" charset="0"/>
              </a:rPr>
              <a:t> oraz z wykorzystania majątku PZD</a:t>
            </a:r>
            <a:r>
              <a:rPr lang="pl-PL" sz="2400" dirty="0">
                <a:latin typeface="Calibri" panose="020F0502020204030204" pitchFamily="34" charset="0"/>
              </a:rPr>
              <a:t>- użyczenie majątku w ROD,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- odsetki bankowe</a:t>
            </a:r>
            <a:r>
              <a:rPr lang="pl-PL" sz="2400" dirty="0">
                <a:latin typeface="Calibri" panose="020F0502020204030204" pitchFamily="34" charset="0"/>
              </a:rPr>
              <a:t> konta Funduszu Rozwoju,</a:t>
            </a:r>
            <a:r>
              <a:rPr sz="2400" dirty="0">
                <a:latin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</a:rPr>
              <a:t>inne wpływy,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</a:t>
            </a:r>
            <a:r>
              <a:rPr lang="pl-PL" sz="2400" dirty="0">
                <a:latin typeface="Calibri" panose="020F0502020204030204" pitchFamily="34" charset="0"/>
              </a:rPr>
              <a:t>- </a:t>
            </a:r>
            <a:r>
              <a:rPr sz="2400" dirty="0">
                <a:latin typeface="Calibri" panose="020F0502020204030204" pitchFamily="34" charset="0"/>
              </a:rPr>
              <a:t>dotacje </a:t>
            </a:r>
            <a:r>
              <a:rPr lang="pl-PL" sz="2400" dirty="0">
                <a:latin typeface="Calibri" panose="020F0502020204030204" pitchFamily="34" charset="0"/>
              </a:rPr>
              <a:t> z OZ PZD i KZ PZD,</a:t>
            </a:r>
            <a:endParaRPr sz="2400" dirty="0">
              <a:latin typeface="Calibri" panose="020F0502020204030204" pitchFamily="34" charset="0"/>
            </a:endParaRPr>
          </a:p>
          <a:p>
            <a:pPr>
              <a:buChar char="-"/>
            </a:pPr>
            <a:r>
              <a:rPr sz="2400" dirty="0">
                <a:latin typeface="Calibri" panose="020F0502020204030204" pitchFamily="34" charset="0"/>
              </a:rPr>
              <a:t> wykorzystanie funduszu na budowę infrastruktury, 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  modernizację  i remonty środków trwałych,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2400" dirty="0">
                <a:latin typeface="Calibri" panose="020F0502020204030204" pitchFamily="34" charset="0"/>
              </a:rPr>
              <a:t>-</a:t>
            </a:r>
            <a:r>
              <a:rPr sz="2400" dirty="0">
                <a:latin typeface="Calibri" panose="020F0502020204030204" pitchFamily="34" charset="0"/>
              </a:rPr>
              <a:t> nabywanie praw do  gruntów,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2400" dirty="0">
                <a:latin typeface="Calibri" panose="020F0502020204030204" pitchFamily="34" charset="0"/>
              </a:rPr>
              <a:t>-</a:t>
            </a:r>
            <a:r>
              <a:rPr sz="2400" dirty="0">
                <a:latin typeface="Calibri" panose="020F0502020204030204" pitchFamily="34" charset="0"/>
              </a:rPr>
              <a:t> zwrot opłat   inwestycyjnych osobom rezygnującym </a:t>
            </a:r>
            <a:br>
              <a:rPr sz="2400" dirty="0">
                <a:latin typeface="Calibri" panose="020F0502020204030204" pitchFamily="34" charset="0"/>
              </a:rPr>
            </a:br>
            <a:r>
              <a:rPr sz="2400" dirty="0">
                <a:latin typeface="Calibri" panose="020F0502020204030204" pitchFamily="34" charset="0"/>
              </a:rPr>
              <a:t>  z działki, którzy nabyli działkę przed 15.01. 2015 roku,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- pozostałe wydatki.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sz="2400" dirty="0">
                <a:latin typeface="Calibri" panose="020F0502020204030204" pitchFamily="34" charset="0"/>
              </a:rPr>
              <a:t>Każde zadanie inwestycyjne lub remontowe, które zarząd ROD chce realizować musi być zgłoszone do OZ w celu wpisania do ewidencji zadań,  a przy kwocie przekraczającej 15 tysięcy złotych należy dodatkowo uzyskać zgodę OZ na przekroczenie uprawnień zwykłego zarządu.</a:t>
            </a:r>
            <a:endParaRPr sz="2400" dirty="0">
              <a:latin typeface="Calibri" panose="020F0502020204030204" pitchFamily="34" charset="0"/>
            </a:endParaRPr>
          </a:p>
          <a:p>
            <a:pPr>
              <a:buNone/>
            </a:pPr>
            <a:endParaRPr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11576</Words>
  <Application>WPS Presentation</Application>
  <PresentationFormat>Pokaz na ekranie (4:3)</PresentationFormat>
  <Paragraphs>218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Microsoft YaHei</vt:lpstr>
      <vt:lpstr>Arial Unicode MS</vt:lpstr>
      <vt:lpstr>Motyw pakietu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Dorka</cp:lastModifiedBy>
  <cp:revision>238</cp:revision>
  <dcterms:created xsi:type="dcterms:W3CDTF">2023-01-27T09:25:00Z</dcterms:created>
  <dcterms:modified xsi:type="dcterms:W3CDTF">2024-02-08T15:42:59Z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64E6E525B7FA4F10BB6A741E512A3993_13</vt:lpwstr>
  </property>
  <property fmtid="{D5CDD505-2E9C-101B-9397-08002B2CF9AE}" pid="3" name="KSOProductBuildVer">
    <vt:lpwstr>1045-12.2.0.13431</vt:lpwstr>
  </property>
</Properties>
</file>